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sldIdLst>
    <p:sldId id="256" r:id="rId2"/>
    <p:sldId id="257" r:id="rId3"/>
    <p:sldId id="262" r:id="rId4"/>
    <p:sldId id="258" r:id="rId5"/>
    <p:sldId id="259" r:id="rId6"/>
    <p:sldId id="260" r:id="rId7"/>
    <p:sldId id="261"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B76E39-E6FE-4721-8386-C508B667D3E5}"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B1510B7-D2BA-4C3D-B8F8-F9BD0B2E420F}" type="slidenum">
              <a:rPr lang="en-US" smtClean="0"/>
              <a:t>‹#›</a:t>
            </a:fld>
            <a:endParaRPr lang="en-US"/>
          </a:p>
        </p:txBody>
      </p:sp>
    </p:spTree>
    <p:extLst>
      <p:ext uri="{BB962C8B-B14F-4D97-AF65-F5344CB8AC3E}">
        <p14:creationId xmlns:p14="http://schemas.microsoft.com/office/powerpoint/2010/main" val="387028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B76E39-E6FE-4721-8386-C508B667D3E5}"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B1510B7-D2BA-4C3D-B8F8-F9BD0B2E420F}" type="slidenum">
              <a:rPr lang="en-US" smtClean="0"/>
              <a:t>‹#›</a:t>
            </a:fld>
            <a:endParaRPr lang="en-US"/>
          </a:p>
        </p:txBody>
      </p:sp>
    </p:spTree>
    <p:extLst>
      <p:ext uri="{BB962C8B-B14F-4D97-AF65-F5344CB8AC3E}">
        <p14:creationId xmlns:p14="http://schemas.microsoft.com/office/powerpoint/2010/main" val="1737287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B76E39-E6FE-4721-8386-C508B667D3E5}"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B1510B7-D2BA-4C3D-B8F8-F9BD0B2E420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4578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6B76E39-E6FE-4721-8386-C508B667D3E5}"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1510B7-D2BA-4C3D-B8F8-F9BD0B2E420F}" type="slidenum">
              <a:rPr lang="en-US" smtClean="0"/>
              <a:t>‹#›</a:t>
            </a:fld>
            <a:endParaRPr lang="en-US"/>
          </a:p>
        </p:txBody>
      </p:sp>
    </p:spTree>
    <p:extLst>
      <p:ext uri="{BB962C8B-B14F-4D97-AF65-F5344CB8AC3E}">
        <p14:creationId xmlns:p14="http://schemas.microsoft.com/office/powerpoint/2010/main" val="2678854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6B76E39-E6FE-4721-8386-C508B667D3E5}"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1510B7-D2BA-4C3D-B8F8-F9BD0B2E420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3838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46B76E39-E6FE-4721-8386-C508B667D3E5}"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1510B7-D2BA-4C3D-B8F8-F9BD0B2E420F}" type="slidenum">
              <a:rPr lang="en-US" smtClean="0"/>
              <a:t>‹#›</a:t>
            </a:fld>
            <a:endParaRPr lang="en-US"/>
          </a:p>
        </p:txBody>
      </p:sp>
    </p:spTree>
    <p:extLst>
      <p:ext uri="{BB962C8B-B14F-4D97-AF65-F5344CB8AC3E}">
        <p14:creationId xmlns:p14="http://schemas.microsoft.com/office/powerpoint/2010/main" val="2069005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B76E39-E6FE-4721-8386-C508B667D3E5}"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B1510B7-D2BA-4C3D-B8F8-F9BD0B2E420F}" type="slidenum">
              <a:rPr lang="en-US" smtClean="0"/>
              <a:t>‹#›</a:t>
            </a:fld>
            <a:endParaRPr lang="en-US"/>
          </a:p>
        </p:txBody>
      </p:sp>
    </p:spTree>
    <p:extLst>
      <p:ext uri="{BB962C8B-B14F-4D97-AF65-F5344CB8AC3E}">
        <p14:creationId xmlns:p14="http://schemas.microsoft.com/office/powerpoint/2010/main" val="1991731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B76E39-E6FE-4721-8386-C508B667D3E5}"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B1510B7-D2BA-4C3D-B8F8-F9BD0B2E420F}" type="slidenum">
              <a:rPr lang="en-US" smtClean="0"/>
              <a:t>‹#›</a:t>
            </a:fld>
            <a:endParaRPr lang="en-US"/>
          </a:p>
        </p:txBody>
      </p:sp>
    </p:spTree>
    <p:extLst>
      <p:ext uri="{BB962C8B-B14F-4D97-AF65-F5344CB8AC3E}">
        <p14:creationId xmlns:p14="http://schemas.microsoft.com/office/powerpoint/2010/main" val="6803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B76E39-E6FE-4721-8386-C508B667D3E5}"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B1510B7-D2BA-4C3D-B8F8-F9BD0B2E420F}" type="slidenum">
              <a:rPr lang="en-US" smtClean="0"/>
              <a:t>‹#›</a:t>
            </a:fld>
            <a:endParaRPr lang="en-US"/>
          </a:p>
        </p:txBody>
      </p:sp>
    </p:spTree>
    <p:extLst>
      <p:ext uri="{BB962C8B-B14F-4D97-AF65-F5344CB8AC3E}">
        <p14:creationId xmlns:p14="http://schemas.microsoft.com/office/powerpoint/2010/main" val="340544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B76E39-E6FE-4721-8386-C508B667D3E5}"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B1510B7-D2BA-4C3D-B8F8-F9BD0B2E420F}" type="slidenum">
              <a:rPr lang="en-US" smtClean="0"/>
              <a:t>‹#›</a:t>
            </a:fld>
            <a:endParaRPr lang="en-US"/>
          </a:p>
        </p:txBody>
      </p:sp>
    </p:spTree>
    <p:extLst>
      <p:ext uri="{BB962C8B-B14F-4D97-AF65-F5344CB8AC3E}">
        <p14:creationId xmlns:p14="http://schemas.microsoft.com/office/powerpoint/2010/main" val="221185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B76E39-E6FE-4721-8386-C508B667D3E5}"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B1510B7-D2BA-4C3D-B8F8-F9BD0B2E420F}" type="slidenum">
              <a:rPr lang="en-US" smtClean="0"/>
              <a:t>‹#›</a:t>
            </a:fld>
            <a:endParaRPr lang="en-US"/>
          </a:p>
        </p:txBody>
      </p:sp>
    </p:spTree>
    <p:extLst>
      <p:ext uri="{BB962C8B-B14F-4D97-AF65-F5344CB8AC3E}">
        <p14:creationId xmlns:p14="http://schemas.microsoft.com/office/powerpoint/2010/main" val="2920041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B76E39-E6FE-4721-8386-C508B667D3E5}" type="datetimeFigureOut">
              <a:rPr lang="en-US" smtClean="0"/>
              <a:t>5/11/2021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B1510B7-D2BA-4C3D-B8F8-F9BD0B2E420F}" type="slidenum">
              <a:rPr lang="en-US" smtClean="0"/>
              <a:t>‹#›</a:t>
            </a:fld>
            <a:endParaRPr lang="en-US"/>
          </a:p>
        </p:txBody>
      </p:sp>
    </p:spTree>
    <p:extLst>
      <p:ext uri="{BB962C8B-B14F-4D97-AF65-F5344CB8AC3E}">
        <p14:creationId xmlns:p14="http://schemas.microsoft.com/office/powerpoint/2010/main" val="347696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B76E39-E6FE-4721-8386-C508B667D3E5}" type="datetimeFigureOut">
              <a:rPr lang="en-US" smtClean="0"/>
              <a:t>5/11/2021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B1510B7-D2BA-4C3D-B8F8-F9BD0B2E420F}" type="slidenum">
              <a:rPr lang="en-US" smtClean="0"/>
              <a:t>‹#›</a:t>
            </a:fld>
            <a:endParaRPr lang="en-US"/>
          </a:p>
        </p:txBody>
      </p:sp>
    </p:spTree>
    <p:extLst>
      <p:ext uri="{BB962C8B-B14F-4D97-AF65-F5344CB8AC3E}">
        <p14:creationId xmlns:p14="http://schemas.microsoft.com/office/powerpoint/2010/main" val="33051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76E39-E6FE-4721-8386-C508B667D3E5}" type="datetimeFigureOut">
              <a:rPr lang="en-US" smtClean="0"/>
              <a:t>5/11/2021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B1510B7-D2BA-4C3D-B8F8-F9BD0B2E420F}" type="slidenum">
              <a:rPr lang="en-US" smtClean="0"/>
              <a:t>‹#›</a:t>
            </a:fld>
            <a:endParaRPr lang="en-US"/>
          </a:p>
        </p:txBody>
      </p:sp>
    </p:spTree>
    <p:extLst>
      <p:ext uri="{BB962C8B-B14F-4D97-AF65-F5344CB8AC3E}">
        <p14:creationId xmlns:p14="http://schemas.microsoft.com/office/powerpoint/2010/main" val="92973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B76E39-E6FE-4721-8386-C508B667D3E5}"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B1510B7-D2BA-4C3D-B8F8-F9BD0B2E420F}" type="slidenum">
              <a:rPr lang="en-US" smtClean="0"/>
              <a:t>‹#›</a:t>
            </a:fld>
            <a:endParaRPr lang="en-US"/>
          </a:p>
        </p:txBody>
      </p:sp>
    </p:spTree>
    <p:extLst>
      <p:ext uri="{BB962C8B-B14F-4D97-AF65-F5344CB8AC3E}">
        <p14:creationId xmlns:p14="http://schemas.microsoft.com/office/powerpoint/2010/main" val="57628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B76E39-E6FE-4721-8386-C508B667D3E5}"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B1510B7-D2BA-4C3D-B8F8-F9BD0B2E420F}" type="slidenum">
              <a:rPr lang="en-US" smtClean="0"/>
              <a:t>‹#›</a:t>
            </a:fld>
            <a:endParaRPr lang="en-US"/>
          </a:p>
        </p:txBody>
      </p:sp>
    </p:spTree>
    <p:extLst>
      <p:ext uri="{BB962C8B-B14F-4D97-AF65-F5344CB8AC3E}">
        <p14:creationId xmlns:p14="http://schemas.microsoft.com/office/powerpoint/2010/main" val="81872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6B76E39-E6FE-4721-8386-C508B667D3E5}" type="datetimeFigureOut">
              <a:rPr lang="en-US" smtClean="0"/>
              <a:t>5/11/2021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B1510B7-D2BA-4C3D-B8F8-F9BD0B2E420F}" type="slidenum">
              <a:rPr lang="en-US" smtClean="0"/>
              <a:t>‹#›</a:t>
            </a:fld>
            <a:endParaRPr lang="en-US"/>
          </a:p>
        </p:txBody>
      </p:sp>
    </p:spTree>
    <p:extLst>
      <p:ext uri="{BB962C8B-B14F-4D97-AF65-F5344CB8AC3E}">
        <p14:creationId xmlns:p14="http://schemas.microsoft.com/office/powerpoint/2010/main" val="1643245434"/>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ordwall.net/play/15813/610/395" TargetMode="External"/><Relationship Id="rId2" Type="http://schemas.openxmlformats.org/officeDocument/2006/relationships/hyperlink" Target="https://wordwall.net/play/15814/789/756" TargetMode="External"/><Relationship Id="rId1" Type="http://schemas.openxmlformats.org/officeDocument/2006/relationships/slideLayout" Target="../slideLayouts/slideLayout7.xml"/><Relationship Id="rId6" Type="http://schemas.openxmlformats.org/officeDocument/2006/relationships/hyperlink" Target="https://wordwall.net/play/16043/015/610" TargetMode="External"/><Relationship Id="rId5" Type="http://schemas.openxmlformats.org/officeDocument/2006/relationships/hyperlink" Target="https://www.jigsawplanet.com/?rc=play&amp;pid=0dca249b5d32" TargetMode="External"/><Relationship Id="rId4" Type="http://schemas.openxmlformats.org/officeDocument/2006/relationships/hyperlink" Target="https://www.jigsawplanet.com/?rc=play&amp;pid=1e963884d41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0766" y="2090057"/>
            <a:ext cx="6152605" cy="1200329"/>
          </a:xfrm>
          <a:prstGeom prst="rect">
            <a:avLst/>
          </a:prstGeom>
          <a:noFill/>
        </p:spPr>
        <p:txBody>
          <a:bodyPr wrap="square" rtlCol="0">
            <a:spAutoFit/>
          </a:bodyPr>
          <a:lstStyle/>
          <a:p>
            <a:pPr algn="ctr"/>
            <a:r>
              <a:rPr lang="en-US" sz="7200" b="1" dirty="0" smtClean="0">
                <a:effectLst>
                  <a:outerShdw blurRad="38100" dist="38100" dir="2700000" algn="tl">
                    <a:srgbClr val="000000">
                      <a:alpha val="43137"/>
                    </a:srgbClr>
                  </a:outerShdw>
                </a:effectLst>
              </a:rPr>
              <a:t>WELLBEING</a:t>
            </a:r>
            <a:endParaRPr lang="en-US" sz="7200" b="1" dirty="0">
              <a:effectLst>
                <a:outerShdw blurRad="38100" dist="38100" dir="2700000" algn="tl">
                  <a:srgbClr val="000000">
                    <a:alpha val="43137"/>
                  </a:srgbClr>
                </a:outerShdw>
              </a:effectLst>
            </a:endParaRPr>
          </a:p>
        </p:txBody>
      </p:sp>
      <p:sp>
        <p:nvSpPr>
          <p:cNvPr id="5" name="TextBox 4"/>
          <p:cNvSpPr txBox="1"/>
          <p:nvPr/>
        </p:nvSpPr>
        <p:spPr>
          <a:xfrm>
            <a:off x="6714310" y="5394960"/>
            <a:ext cx="5212080" cy="461665"/>
          </a:xfrm>
          <a:prstGeom prst="rect">
            <a:avLst/>
          </a:prstGeom>
          <a:noFill/>
        </p:spPr>
        <p:txBody>
          <a:bodyPr wrap="square" rtlCol="0">
            <a:spAutoFit/>
          </a:bodyPr>
          <a:lstStyle/>
          <a:p>
            <a:r>
              <a:rPr lang="en-US" sz="2400" dirty="0" smtClean="0"/>
              <a:t>School counselor </a:t>
            </a:r>
            <a:r>
              <a:rPr lang="en-US" sz="2400" dirty="0" err="1" smtClean="0"/>
              <a:t>Souca</a:t>
            </a:r>
            <a:r>
              <a:rPr lang="en-US" sz="2400" dirty="0" smtClean="0"/>
              <a:t> Laura</a:t>
            </a:r>
            <a:endParaRPr lang="en-US" sz="2400" dirty="0"/>
          </a:p>
        </p:txBody>
      </p:sp>
    </p:spTree>
    <p:extLst>
      <p:ext uri="{BB962C8B-B14F-4D97-AF65-F5344CB8AC3E}">
        <p14:creationId xmlns:p14="http://schemas.microsoft.com/office/powerpoint/2010/main" val="2838926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47446" y="2969512"/>
            <a:ext cx="10185009" cy="1015663"/>
          </a:xfrm>
          <a:prstGeom prst="rect">
            <a:avLst/>
          </a:prstGeom>
        </p:spPr>
        <p:txBody>
          <a:bodyPr wrap="square">
            <a:spAutoFit/>
          </a:bodyPr>
          <a:lstStyle/>
          <a:p>
            <a:pPr algn="just"/>
            <a:r>
              <a:rPr lang="en-US" sz="2000" b="1" dirty="0" smtClean="0">
                <a:solidFill>
                  <a:schemeClr val="bg1"/>
                </a:solidFill>
              </a:rPr>
              <a:t>9. Be </a:t>
            </a:r>
            <a:r>
              <a:rPr lang="en-US" sz="2000" b="1" dirty="0">
                <a:solidFill>
                  <a:schemeClr val="bg1"/>
                </a:solidFill>
              </a:rPr>
              <a:t>open to change. </a:t>
            </a:r>
            <a:r>
              <a:rPr lang="en-US" sz="2000" dirty="0">
                <a:solidFill>
                  <a:schemeClr val="bg1"/>
                </a:solidFill>
              </a:rPr>
              <a:t>Even if it doesn’t feel good, change is the one thing you can count on. Change will happen, so make contingency plans and emotionally shore yourself up for the experience.</a:t>
            </a:r>
          </a:p>
        </p:txBody>
      </p:sp>
      <p:sp>
        <p:nvSpPr>
          <p:cNvPr id="3" name="Rectangle 2"/>
          <p:cNvSpPr/>
          <p:nvPr/>
        </p:nvSpPr>
        <p:spPr>
          <a:xfrm>
            <a:off x="1547446" y="4742042"/>
            <a:ext cx="10185009" cy="1015663"/>
          </a:xfrm>
          <a:prstGeom prst="rect">
            <a:avLst/>
          </a:prstGeom>
        </p:spPr>
        <p:txBody>
          <a:bodyPr wrap="square">
            <a:spAutoFit/>
          </a:bodyPr>
          <a:lstStyle/>
          <a:p>
            <a:pPr algn="just"/>
            <a:r>
              <a:rPr lang="en-US" sz="2000" b="1" dirty="0" smtClean="0"/>
              <a:t>10. Bask </a:t>
            </a:r>
            <a:r>
              <a:rPr lang="en-US" sz="2000" b="1" dirty="0"/>
              <a:t>in the simple pleasures. </a:t>
            </a:r>
            <a:r>
              <a:rPr lang="en-US" sz="2000" dirty="0"/>
              <a:t>Those who love you, treasured memories, silly jokes, warm days, and starry nights—these are the ties that bind and the gifts that keep on giving.</a:t>
            </a:r>
          </a:p>
        </p:txBody>
      </p:sp>
      <p:sp>
        <p:nvSpPr>
          <p:cNvPr id="4" name="Rectangle 3"/>
          <p:cNvSpPr/>
          <p:nvPr/>
        </p:nvSpPr>
        <p:spPr>
          <a:xfrm>
            <a:off x="1659987" y="889206"/>
            <a:ext cx="10185009" cy="1323439"/>
          </a:xfrm>
          <a:prstGeom prst="rect">
            <a:avLst/>
          </a:prstGeom>
        </p:spPr>
        <p:txBody>
          <a:bodyPr wrap="square">
            <a:spAutoFit/>
          </a:bodyPr>
          <a:lstStyle/>
          <a:p>
            <a:pPr algn="just"/>
            <a:r>
              <a:rPr lang="en-US" sz="2000" b="1" dirty="0">
                <a:solidFill>
                  <a:schemeClr val="bg1"/>
                </a:solidFill>
              </a:rPr>
              <a:t>8. Push yourself, not others. </a:t>
            </a:r>
            <a:r>
              <a:rPr lang="en-US" sz="2000" dirty="0">
                <a:solidFill>
                  <a:schemeClr val="bg1"/>
                </a:solidFill>
              </a:rPr>
              <a:t>It’s easy to feel that someone else is responsible for your fulfillment, but the reality is that it is really your charge. Once you realize that, you have the power to get where you want to go. Stop blaming others or the world, and you’ll find your answers much sooner.</a:t>
            </a:r>
          </a:p>
        </p:txBody>
      </p:sp>
    </p:spTree>
    <p:extLst>
      <p:ext uri="{BB962C8B-B14F-4D97-AF65-F5344CB8AC3E}">
        <p14:creationId xmlns:p14="http://schemas.microsoft.com/office/powerpoint/2010/main" val="2011792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2023" y="522514"/>
            <a:ext cx="6531428"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ACTIVITY LINKS</a:t>
            </a:r>
            <a:endParaRPr lang="en-US" sz="3200" b="1" dirty="0">
              <a:effectLst>
                <a:outerShdw blurRad="38100" dist="38100" dir="2700000" algn="tl">
                  <a:srgbClr val="000000">
                    <a:alpha val="43137"/>
                  </a:srgbClr>
                </a:outerShdw>
              </a:effectLst>
            </a:endParaRPr>
          </a:p>
        </p:txBody>
      </p:sp>
      <p:sp>
        <p:nvSpPr>
          <p:cNvPr id="3" name="Rectangle 2"/>
          <p:cNvSpPr/>
          <p:nvPr/>
        </p:nvSpPr>
        <p:spPr>
          <a:xfrm>
            <a:off x="3944796" y="1796035"/>
            <a:ext cx="4742004" cy="646331"/>
          </a:xfrm>
          <a:prstGeom prst="rect">
            <a:avLst/>
          </a:prstGeom>
        </p:spPr>
        <p:txBody>
          <a:bodyPr wrap="none">
            <a:spAutoFit/>
          </a:bodyPr>
          <a:lstStyle/>
          <a:p>
            <a:r>
              <a:rPr lang="en-US" dirty="0">
                <a:hlinkClick r:id="rId2"/>
              </a:rPr>
              <a:t>https://</a:t>
            </a:r>
            <a:r>
              <a:rPr lang="en-US" dirty="0" smtClean="0">
                <a:hlinkClick r:id="rId2"/>
              </a:rPr>
              <a:t>wordwall.net/play/15814/789/756</a:t>
            </a:r>
            <a:endParaRPr lang="en-US" dirty="0" smtClean="0"/>
          </a:p>
          <a:p>
            <a:endParaRPr lang="en-US" dirty="0"/>
          </a:p>
        </p:txBody>
      </p:sp>
      <p:sp>
        <p:nvSpPr>
          <p:cNvPr id="4" name="Rectangle 3"/>
          <p:cNvSpPr/>
          <p:nvPr/>
        </p:nvSpPr>
        <p:spPr>
          <a:xfrm>
            <a:off x="3944796" y="2568131"/>
            <a:ext cx="4742004" cy="646331"/>
          </a:xfrm>
          <a:prstGeom prst="rect">
            <a:avLst/>
          </a:prstGeom>
        </p:spPr>
        <p:txBody>
          <a:bodyPr wrap="none">
            <a:spAutoFit/>
          </a:bodyPr>
          <a:lstStyle/>
          <a:p>
            <a:r>
              <a:rPr lang="en-US" dirty="0">
                <a:hlinkClick r:id="rId3"/>
              </a:rPr>
              <a:t>https://</a:t>
            </a:r>
            <a:r>
              <a:rPr lang="en-US" dirty="0" smtClean="0">
                <a:hlinkClick r:id="rId3"/>
              </a:rPr>
              <a:t>wordwall.net/play/15813/610/395</a:t>
            </a:r>
            <a:endParaRPr lang="en-US" dirty="0" smtClean="0"/>
          </a:p>
          <a:p>
            <a:endParaRPr lang="en-US" dirty="0"/>
          </a:p>
        </p:txBody>
      </p:sp>
      <p:sp>
        <p:nvSpPr>
          <p:cNvPr id="5" name="Rectangle 4"/>
          <p:cNvSpPr/>
          <p:nvPr/>
        </p:nvSpPr>
        <p:spPr>
          <a:xfrm>
            <a:off x="3265714" y="4092622"/>
            <a:ext cx="7023463" cy="646331"/>
          </a:xfrm>
          <a:prstGeom prst="rect">
            <a:avLst/>
          </a:prstGeom>
        </p:spPr>
        <p:txBody>
          <a:bodyPr wrap="square">
            <a:spAutoFit/>
          </a:bodyPr>
          <a:lstStyle/>
          <a:p>
            <a:r>
              <a:rPr lang="en-US" dirty="0">
                <a:hlinkClick r:id="rId4"/>
              </a:rPr>
              <a:t>https://www.jigsawplanet.com/?</a:t>
            </a:r>
            <a:r>
              <a:rPr lang="en-US" dirty="0" smtClean="0">
                <a:hlinkClick r:id="rId4"/>
              </a:rPr>
              <a:t>rc=play&amp;pid=1e963884d413</a:t>
            </a:r>
            <a:endParaRPr lang="en-US" dirty="0" smtClean="0"/>
          </a:p>
          <a:p>
            <a:endParaRPr lang="en-US" dirty="0"/>
          </a:p>
        </p:txBody>
      </p:sp>
      <p:sp>
        <p:nvSpPr>
          <p:cNvPr id="6" name="Rectangle 5"/>
          <p:cNvSpPr/>
          <p:nvPr/>
        </p:nvSpPr>
        <p:spPr>
          <a:xfrm>
            <a:off x="3122024" y="4871928"/>
            <a:ext cx="7023462" cy="646331"/>
          </a:xfrm>
          <a:prstGeom prst="rect">
            <a:avLst/>
          </a:prstGeom>
        </p:spPr>
        <p:txBody>
          <a:bodyPr wrap="square">
            <a:spAutoFit/>
          </a:bodyPr>
          <a:lstStyle/>
          <a:p>
            <a:r>
              <a:rPr lang="en-US" dirty="0">
                <a:hlinkClick r:id="rId5"/>
              </a:rPr>
              <a:t>https://www.jigsawplanet.com/?</a:t>
            </a:r>
            <a:r>
              <a:rPr lang="en-US" dirty="0" smtClean="0">
                <a:hlinkClick r:id="rId5"/>
              </a:rPr>
              <a:t>rc=play&amp;pid=0dca249b5d32</a:t>
            </a:r>
            <a:endParaRPr lang="en-US" dirty="0" smtClean="0"/>
          </a:p>
          <a:p>
            <a:endParaRPr lang="en-US" dirty="0"/>
          </a:p>
        </p:txBody>
      </p:sp>
      <p:sp>
        <p:nvSpPr>
          <p:cNvPr id="7" name="Rectangle 6"/>
          <p:cNvSpPr/>
          <p:nvPr/>
        </p:nvSpPr>
        <p:spPr>
          <a:xfrm>
            <a:off x="3944796" y="3341906"/>
            <a:ext cx="4742004" cy="646331"/>
          </a:xfrm>
          <a:prstGeom prst="rect">
            <a:avLst/>
          </a:prstGeom>
        </p:spPr>
        <p:txBody>
          <a:bodyPr wrap="none">
            <a:spAutoFit/>
          </a:bodyPr>
          <a:lstStyle/>
          <a:p>
            <a:r>
              <a:rPr lang="en-US" dirty="0">
                <a:hlinkClick r:id="rId6"/>
              </a:rPr>
              <a:t>https://</a:t>
            </a:r>
            <a:r>
              <a:rPr lang="en-US" dirty="0" smtClean="0">
                <a:hlinkClick r:id="rId6"/>
              </a:rPr>
              <a:t>wordwall.net/play/16043/015/610</a:t>
            </a:r>
            <a:endParaRPr lang="en-US" dirty="0" smtClean="0"/>
          </a:p>
          <a:p>
            <a:endParaRPr lang="en-US" dirty="0"/>
          </a:p>
        </p:txBody>
      </p:sp>
    </p:spTree>
    <p:extLst>
      <p:ext uri="{BB962C8B-B14F-4D97-AF65-F5344CB8AC3E}">
        <p14:creationId xmlns:p14="http://schemas.microsoft.com/office/powerpoint/2010/main" val="169876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4148" y="2819869"/>
            <a:ext cx="5499999" cy="4038131"/>
          </a:xfrm>
          <a:prstGeom prst="rect">
            <a:avLst/>
          </a:prstGeom>
        </p:spPr>
      </p:pic>
      <p:sp>
        <p:nvSpPr>
          <p:cNvPr id="4" name="Rectangle 3"/>
          <p:cNvSpPr/>
          <p:nvPr/>
        </p:nvSpPr>
        <p:spPr>
          <a:xfrm>
            <a:off x="2049194" y="1152603"/>
            <a:ext cx="6096000" cy="1569660"/>
          </a:xfrm>
          <a:prstGeom prst="rect">
            <a:avLst/>
          </a:prstGeom>
        </p:spPr>
        <p:txBody>
          <a:bodyPr>
            <a:spAutoFit/>
          </a:bodyPr>
          <a:lstStyle/>
          <a:p>
            <a:pPr algn="ctr"/>
            <a:r>
              <a:rPr lang="en-US" sz="2400" b="1" dirty="0"/>
              <a:t>As human beings, we are always looking for ways to find happiness, but what if we don't need to find happiness, just because we realize it's in us?</a:t>
            </a:r>
          </a:p>
        </p:txBody>
      </p:sp>
      <p:sp>
        <p:nvSpPr>
          <p:cNvPr id="5" name="TextBox 4"/>
          <p:cNvSpPr txBox="1"/>
          <p:nvPr/>
        </p:nvSpPr>
        <p:spPr>
          <a:xfrm>
            <a:off x="2049194" y="4009293"/>
            <a:ext cx="4318781" cy="707886"/>
          </a:xfrm>
          <a:prstGeom prst="rect">
            <a:avLst/>
          </a:prstGeom>
          <a:noFill/>
        </p:spPr>
        <p:txBody>
          <a:bodyPr wrap="square" rtlCol="0">
            <a:spAutoFit/>
          </a:bodyPr>
          <a:lstStyle/>
          <a:p>
            <a:pPr algn="ctr"/>
            <a:r>
              <a:rPr lang="en-US" sz="2000" b="1" dirty="0" smtClean="0"/>
              <a:t>This is the theory of wellbeing by Martin Seligman</a:t>
            </a:r>
            <a:endParaRPr lang="en-US" sz="2000" b="1" dirty="0"/>
          </a:p>
        </p:txBody>
      </p:sp>
    </p:spTree>
    <p:extLst>
      <p:ext uri="{BB962C8B-B14F-4D97-AF65-F5344CB8AC3E}">
        <p14:creationId xmlns:p14="http://schemas.microsoft.com/office/powerpoint/2010/main" val="404585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634"/>
            <a:ext cx="12192000" cy="4994731"/>
          </a:xfrm>
          <a:prstGeom prst="rect">
            <a:avLst/>
          </a:prstGeom>
        </p:spPr>
      </p:pic>
    </p:spTree>
    <p:extLst>
      <p:ext uri="{BB962C8B-B14F-4D97-AF65-F5344CB8AC3E}">
        <p14:creationId xmlns:p14="http://schemas.microsoft.com/office/powerpoint/2010/main" val="221098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2433711" y="450166"/>
            <a:ext cx="8271803" cy="523220"/>
          </a:xfrm>
          <a:prstGeom prst="rect">
            <a:avLst/>
          </a:prstGeom>
          <a:noFill/>
        </p:spPr>
        <p:txBody>
          <a:bodyPr wrap="square" rtlCol="0">
            <a:spAutoFit/>
          </a:bodyPr>
          <a:lstStyle/>
          <a:p>
            <a:pPr marL="514350" indent="-514350" algn="ctr">
              <a:buAutoNum type="arabicPeriod"/>
            </a:pPr>
            <a:r>
              <a:rPr lang="en-US" sz="2800" b="1" dirty="0" smtClean="0">
                <a:effectLst>
                  <a:outerShdw blurRad="38100" dist="38100" dir="2700000" algn="tl">
                    <a:srgbClr val="000000">
                      <a:alpha val="43137"/>
                    </a:srgbClr>
                  </a:outerShdw>
                </a:effectLst>
              </a:rPr>
              <a:t>What is WELLBEING?</a:t>
            </a:r>
          </a:p>
        </p:txBody>
      </p:sp>
      <p:sp>
        <p:nvSpPr>
          <p:cNvPr id="3" name="Rectangle 2"/>
          <p:cNvSpPr/>
          <p:nvPr/>
        </p:nvSpPr>
        <p:spPr>
          <a:xfrm>
            <a:off x="1835833" y="2978223"/>
            <a:ext cx="9467557" cy="707886"/>
          </a:xfrm>
          <a:prstGeom prst="rect">
            <a:avLst/>
          </a:prstGeom>
        </p:spPr>
        <p:txBody>
          <a:bodyPr wrap="square">
            <a:spAutoFit/>
          </a:bodyPr>
          <a:lstStyle/>
          <a:p>
            <a:r>
              <a:rPr lang="en-US" sz="2000" b="1" dirty="0" smtClean="0"/>
              <a:t>WEELBEING </a:t>
            </a:r>
            <a:r>
              <a:rPr lang="en-US" sz="2000" b="1" dirty="0"/>
              <a:t>is the central subject of </a:t>
            </a:r>
            <a:r>
              <a:rPr lang="en-US" sz="2000" b="1" dirty="0" smtClean="0"/>
              <a:t>Positive Psychology</a:t>
            </a:r>
            <a:r>
              <a:rPr lang="en-US" sz="2000" b="1" dirty="0"/>
              <a:t>, whose goal is to discover the factors that contribute to human well-being</a:t>
            </a:r>
            <a:r>
              <a:rPr lang="en-US" sz="2000" dirty="0" smtClean="0"/>
              <a:t>. </a:t>
            </a:r>
            <a:endParaRPr lang="en-US" sz="2000" dirty="0"/>
          </a:p>
        </p:txBody>
      </p:sp>
      <p:sp>
        <p:nvSpPr>
          <p:cNvPr id="4" name="TextBox 3"/>
          <p:cNvSpPr txBox="1"/>
          <p:nvPr/>
        </p:nvSpPr>
        <p:spPr>
          <a:xfrm>
            <a:off x="1927274" y="1800665"/>
            <a:ext cx="9467557" cy="707886"/>
          </a:xfrm>
          <a:prstGeom prst="rect">
            <a:avLst/>
          </a:prstGeom>
          <a:noFill/>
        </p:spPr>
        <p:txBody>
          <a:bodyPr wrap="square" rtlCol="0">
            <a:spAutoFit/>
          </a:bodyPr>
          <a:lstStyle/>
          <a:p>
            <a:pPr algn="just"/>
            <a:r>
              <a:rPr lang="en-US" sz="2000" b="1" dirty="0" smtClean="0"/>
              <a:t>WELLBEING is the ability to be present, aware and capable to build healthy relationships with yourself and with those around you.</a:t>
            </a:r>
            <a:endParaRPr lang="en-US" sz="2000" b="1" dirty="0"/>
          </a:p>
        </p:txBody>
      </p:sp>
      <p:sp>
        <p:nvSpPr>
          <p:cNvPr id="5" name="Rectangle 4"/>
          <p:cNvSpPr/>
          <p:nvPr/>
        </p:nvSpPr>
        <p:spPr>
          <a:xfrm>
            <a:off x="1835833" y="4279985"/>
            <a:ext cx="9558998" cy="1631216"/>
          </a:xfrm>
          <a:prstGeom prst="rect">
            <a:avLst/>
          </a:prstGeom>
        </p:spPr>
        <p:txBody>
          <a:bodyPr wrap="square">
            <a:spAutoFit/>
          </a:bodyPr>
          <a:lstStyle/>
          <a:p>
            <a:r>
              <a:rPr lang="en-US" sz="2000" b="1" dirty="0"/>
              <a:t>Martin Seligman, for example, suggests that these factors consist in having positive emotions, being engaged in an activity, having good relationships with other people, finding meaning in one's life and a sense of accomplishment in the pursuit of one's </a:t>
            </a:r>
            <a:r>
              <a:rPr lang="en-US" sz="2000" b="1" dirty="0" smtClean="0"/>
              <a:t>goals, all this being transposed into PERMA model.</a:t>
            </a:r>
            <a:endParaRPr lang="en-US" sz="2000" b="1" dirty="0"/>
          </a:p>
        </p:txBody>
      </p:sp>
    </p:spTree>
    <p:extLst>
      <p:ext uri="{BB962C8B-B14F-4D97-AF65-F5344CB8AC3E}">
        <p14:creationId xmlns:p14="http://schemas.microsoft.com/office/powerpoint/2010/main" val="146201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82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377" y="136868"/>
            <a:ext cx="1481456" cy="1322947"/>
          </a:xfrm>
          <a:prstGeom prst="rect">
            <a:avLst/>
          </a:prstGeom>
        </p:spPr>
      </p:pic>
      <p:sp>
        <p:nvSpPr>
          <p:cNvPr id="3" name="Rectangle 2"/>
          <p:cNvSpPr/>
          <p:nvPr/>
        </p:nvSpPr>
        <p:spPr>
          <a:xfrm>
            <a:off x="3216813" y="136868"/>
            <a:ext cx="7249550" cy="707886"/>
          </a:xfrm>
          <a:prstGeom prst="rect">
            <a:avLst/>
          </a:prstGeom>
        </p:spPr>
        <p:txBody>
          <a:bodyPr wrap="square">
            <a:spAutoFit/>
          </a:bodyPr>
          <a:lstStyle/>
          <a:p>
            <a:pPr algn="ctr"/>
            <a:r>
              <a:rPr lang="en-US" sz="2000" b="1" dirty="0"/>
              <a:t>What would happen if you did an exercise every day to increase your well-being?</a:t>
            </a:r>
          </a:p>
        </p:txBody>
      </p:sp>
      <p:graphicFrame>
        <p:nvGraphicFramePr>
          <p:cNvPr id="4" name="Table 3"/>
          <p:cNvGraphicFramePr>
            <a:graphicFrameLocks noGrp="1"/>
          </p:cNvGraphicFramePr>
          <p:nvPr>
            <p:extLst>
              <p:ext uri="{D42A27DB-BD31-4B8C-83A1-F6EECF244321}">
                <p14:modId xmlns:p14="http://schemas.microsoft.com/office/powerpoint/2010/main" val="985881815"/>
              </p:ext>
            </p:extLst>
          </p:nvPr>
        </p:nvGraphicFramePr>
        <p:xfrm>
          <a:off x="2588455" y="1011616"/>
          <a:ext cx="7024808" cy="5653032"/>
        </p:xfrm>
        <a:graphic>
          <a:graphicData uri="http://schemas.openxmlformats.org/drawingml/2006/table">
            <a:tbl>
              <a:tblPr>
                <a:noFill/>
              </a:tblPr>
              <a:tblGrid>
                <a:gridCol w="1455990">
                  <a:extLst>
                    <a:ext uri="{9D8B030D-6E8A-4147-A177-3AD203B41FA5}">
                      <a16:colId xmlns:a16="http://schemas.microsoft.com/office/drawing/2014/main" val="1886296748"/>
                    </a:ext>
                  </a:extLst>
                </a:gridCol>
                <a:gridCol w="5568818">
                  <a:extLst>
                    <a:ext uri="{9D8B030D-6E8A-4147-A177-3AD203B41FA5}">
                      <a16:colId xmlns:a16="http://schemas.microsoft.com/office/drawing/2014/main" val="3337985904"/>
                    </a:ext>
                  </a:extLst>
                </a:gridCol>
              </a:tblGrid>
              <a:tr h="80865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smtClean="0">
                          <a:solidFill>
                            <a:srgbClr val="CC4125"/>
                          </a:solidFill>
                        </a:rPr>
                        <a:t>WELLBEING</a:t>
                      </a:r>
                      <a:r>
                        <a:rPr lang="en-US" sz="1400" u="none" strike="noStrike" cap="none" baseline="0" dirty="0" smtClean="0">
                          <a:solidFill>
                            <a:srgbClr val="CC4125"/>
                          </a:solidFill>
                        </a:rPr>
                        <a:t> COMPONENT</a:t>
                      </a:r>
                      <a:endParaRPr sz="1400" u="none" strike="noStrike" cap="none" dirty="0">
                        <a:solidFill>
                          <a:srgbClr val="CC4125"/>
                        </a:solidFill>
                      </a:endParaRPr>
                    </a:p>
                  </a:txBody>
                  <a:tcPr marL="91425" marR="91425" marT="91425" marB="91425">
                    <a:lnL w="9525" cap="flat" cmpd="sng">
                      <a:solidFill>
                        <a:srgbClr val="F4CCCC"/>
                      </a:solidFill>
                      <a:prstDash val="solid"/>
                      <a:round/>
                      <a:headEnd type="none" w="sm" len="sm"/>
                      <a:tailEnd type="none" w="sm" len="sm"/>
                    </a:lnL>
                    <a:lnR w="9525" cap="flat" cmpd="sng">
                      <a:solidFill>
                        <a:srgbClr val="F4CCCC"/>
                      </a:solidFill>
                      <a:prstDash val="solid"/>
                      <a:round/>
                      <a:headEnd type="none" w="sm" len="sm"/>
                      <a:tailEnd type="none" w="sm" len="sm"/>
                    </a:lnR>
                    <a:lnT w="9525" cap="flat" cmpd="sng">
                      <a:solidFill>
                        <a:srgbClr val="F4CCCC"/>
                      </a:solidFill>
                      <a:prstDash val="solid"/>
                      <a:round/>
                      <a:headEnd type="none" w="sm" len="sm"/>
                      <a:tailEnd type="none" w="sm" len="sm"/>
                    </a:lnT>
                    <a:lnB w="9525" cap="flat" cmpd="sng">
                      <a:solidFill>
                        <a:srgbClr val="F4CCCC"/>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smtClean="0">
                          <a:solidFill>
                            <a:srgbClr val="BF9000"/>
                          </a:solidFill>
                        </a:rPr>
                        <a:t>Activities</a:t>
                      </a:r>
                      <a:endParaRPr sz="1400" u="none" strike="noStrike" cap="none" dirty="0">
                        <a:solidFill>
                          <a:srgbClr val="BF9000"/>
                        </a:solidFill>
                      </a:endParaRPr>
                    </a:p>
                  </a:txBody>
                  <a:tcPr marL="91425" marR="91425" marT="91425" marB="91425">
                    <a:lnL w="9525" cap="flat" cmpd="sng">
                      <a:solidFill>
                        <a:srgbClr val="F4CCCC"/>
                      </a:solidFill>
                      <a:prstDash val="solid"/>
                      <a:round/>
                      <a:headEnd type="none" w="sm" len="sm"/>
                      <a:tailEnd type="none" w="sm" len="sm"/>
                    </a:lnL>
                    <a:lnR w="9525" cap="flat" cmpd="sng">
                      <a:solidFill>
                        <a:srgbClr val="F4CCCC"/>
                      </a:solidFill>
                      <a:prstDash val="solid"/>
                      <a:round/>
                      <a:headEnd type="none" w="sm" len="sm"/>
                      <a:tailEnd type="none" w="sm" len="sm"/>
                    </a:lnR>
                    <a:lnT w="9525" cap="flat" cmpd="sng">
                      <a:solidFill>
                        <a:srgbClr val="F4CCCC"/>
                      </a:solidFill>
                      <a:prstDash val="solid"/>
                      <a:round/>
                      <a:headEnd type="none" w="sm" len="sm"/>
                      <a:tailEnd type="none" w="sm" len="sm"/>
                    </a:lnT>
                    <a:lnB w="9525" cap="flat" cmpd="sng">
                      <a:solidFill>
                        <a:srgbClr val="F4CCCC"/>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409817030"/>
                  </a:ext>
                </a:extLst>
              </a:tr>
              <a:tr h="834113">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2400"/>
                        <a:buFont typeface="Arial"/>
                        <a:buNone/>
                      </a:pPr>
                      <a:r>
                        <a:rPr lang="ro" sz="2400" u="none" strike="noStrike" cap="none">
                          <a:solidFill>
                            <a:srgbClr val="274E13"/>
                          </a:solidFill>
                        </a:rPr>
                        <a:t>P</a:t>
                      </a:r>
                      <a:endParaRPr sz="2400" u="none" strike="noStrike" cap="none">
                        <a:solidFill>
                          <a:srgbClr val="274E13"/>
                        </a:solidFill>
                      </a:endParaRPr>
                    </a:p>
                  </a:txBody>
                  <a:tcPr marL="91425" marR="91425" marT="91425" marB="91425">
                    <a:lnL w="12700" cmpd="sng">
                      <a:solidFill>
                        <a:prstClr val="black"/>
                      </a:solidFill>
                      <a:prstDash val="solid"/>
                    </a:lnL>
                    <a:lnR w="12700" cmpd="sng">
                      <a:solidFill>
                        <a:prstClr val="black"/>
                      </a:solidFill>
                      <a:prstDash val="solid"/>
                    </a:lnR>
                    <a:lnT w="9525" cap="flat" cmpd="sng">
                      <a:solidFill>
                        <a:srgbClr val="F4CCCC"/>
                      </a:solidFill>
                      <a:prstDash val="solid"/>
                      <a:round/>
                      <a:headEnd type="none" w="sm" len="sm"/>
                      <a:tailEnd type="none" w="sm" len="sm"/>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38100" lvl="0" indent="0" algn="just" rtl="0">
                        <a:lnSpc>
                          <a:spcPct val="128571"/>
                        </a:lnSpc>
                        <a:spcBef>
                          <a:spcPts val="0"/>
                        </a:spcBef>
                        <a:spcAft>
                          <a:spcPts val="0"/>
                        </a:spcAft>
                        <a:buClr>
                          <a:schemeClr val="dk1"/>
                        </a:buClr>
                        <a:buSzPts val="1100"/>
                        <a:buFont typeface="Arial"/>
                        <a:buNone/>
                      </a:pPr>
                      <a:r>
                        <a:rPr lang="en-US" sz="1500" u="none" strike="noStrike" cap="none" dirty="0" smtClean="0">
                          <a:solidFill>
                            <a:srgbClr val="0B5394"/>
                          </a:solidFill>
                          <a:highlight>
                            <a:srgbClr val="F8F9FA"/>
                          </a:highlight>
                        </a:rPr>
                        <a:t>Listen to music, visit your loved ones, go hiking.</a:t>
                      </a:r>
                      <a:endParaRPr sz="500" u="none" strike="noStrike" cap="none" dirty="0">
                        <a:solidFill>
                          <a:srgbClr val="0B5394"/>
                        </a:solidFill>
                      </a:endParaRPr>
                    </a:p>
                  </a:txBody>
                  <a:tcPr marL="91425" marR="91425" marT="91425" marB="91425">
                    <a:lnL w="12700" cmpd="sng">
                      <a:solidFill>
                        <a:prstClr val="black"/>
                      </a:solidFill>
                      <a:prstDash val="solid"/>
                    </a:lnL>
                    <a:lnR w="12700" cmpd="sng">
                      <a:solidFill>
                        <a:prstClr val="black"/>
                      </a:solidFill>
                      <a:prstDash val="solid"/>
                    </a:lnR>
                    <a:lnT w="9525" cap="flat" cmpd="sng">
                      <a:solidFill>
                        <a:srgbClr val="F4CCCC"/>
                      </a:solidFill>
                      <a:prstDash val="solid"/>
                      <a:round/>
                      <a:headEnd type="none" w="sm" len="sm"/>
                      <a:tailEnd type="none" w="sm" len="sm"/>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268725534"/>
                  </a:ext>
                </a:extLst>
              </a:tr>
              <a:tr h="819138">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2400"/>
                        <a:buFont typeface="Arial"/>
                        <a:buNone/>
                      </a:pPr>
                      <a:r>
                        <a:rPr lang="ro" sz="2400" u="none" strike="noStrike" cap="none">
                          <a:solidFill>
                            <a:srgbClr val="274E13"/>
                          </a:solidFill>
                        </a:rPr>
                        <a:t>E</a:t>
                      </a:r>
                      <a:endParaRPr sz="2400" u="none" strike="noStrike" cap="none">
                        <a:solidFill>
                          <a:srgbClr val="274E13"/>
                        </a:solidFill>
                      </a:endParaRPr>
                    </a:p>
                  </a:txBody>
                  <a:tcPr marL="91425" marR="91425" marT="91425" marB="914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38100" lvl="0" indent="0" algn="just" rtl="0">
                        <a:lnSpc>
                          <a:spcPct val="128571"/>
                        </a:lnSpc>
                        <a:spcBef>
                          <a:spcPts val="0"/>
                        </a:spcBef>
                        <a:spcAft>
                          <a:spcPts val="0"/>
                        </a:spcAft>
                        <a:buClr>
                          <a:schemeClr val="dk1"/>
                        </a:buClr>
                        <a:buSzPts val="1100"/>
                        <a:buFont typeface="Arial"/>
                        <a:buNone/>
                      </a:pPr>
                      <a:r>
                        <a:rPr lang="en-US" sz="1500" u="none" strike="noStrike" cap="none" dirty="0" smtClean="0">
                          <a:solidFill>
                            <a:srgbClr val="0B5394"/>
                          </a:solidFill>
                          <a:highlight>
                            <a:srgbClr val="F8F9FA"/>
                          </a:highlight>
                        </a:rPr>
                        <a:t>Play a game you like most but forgot about it.</a:t>
                      </a:r>
                      <a:endParaRPr sz="1500" u="none" strike="noStrike" cap="none" dirty="0">
                        <a:solidFill>
                          <a:srgbClr val="0B5394"/>
                        </a:solidFill>
                        <a:highlight>
                          <a:srgbClr val="F8F9FA"/>
                        </a:highlight>
                      </a:endParaRPr>
                    </a:p>
                    <a:p>
                      <a:pPr marL="0" marR="0" lvl="0" indent="0" algn="just" rtl="0">
                        <a:lnSpc>
                          <a:spcPct val="100000"/>
                        </a:lnSpc>
                        <a:spcBef>
                          <a:spcPts val="0"/>
                        </a:spcBef>
                        <a:spcAft>
                          <a:spcPts val="0"/>
                        </a:spcAft>
                        <a:buClr>
                          <a:srgbClr val="000000"/>
                        </a:buClr>
                        <a:buSzPts val="400"/>
                        <a:buFont typeface="Arial"/>
                        <a:buNone/>
                      </a:pPr>
                      <a:endParaRPr sz="400" u="none" strike="noStrike" cap="none" dirty="0">
                        <a:solidFill>
                          <a:srgbClr val="0B5394"/>
                        </a:solidFill>
                      </a:endParaRPr>
                    </a:p>
                  </a:txBody>
                  <a:tcPr marL="91425" marR="91425" marT="91425" marB="914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655933508"/>
                  </a:ext>
                </a:extLst>
              </a:tr>
              <a:tr h="715986">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2400"/>
                        <a:buFont typeface="Arial"/>
                        <a:buNone/>
                      </a:pPr>
                      <a:r>
                        <a:rPr lang="ro" sz="2400" u="none" strike="noStrike" cap="none">
                          <a:solidFill>
                            <a:srgbClr val="274E13"/>
                          </a:solidFill>
                        </a:rPr>
                        <a:t>R</a:t>
                      </a:r>
                      <a:endParaRPr sz="2400" u="none" strike="noStrike" cap="none">
                        <a:solidFill>
                          <a:srgbClr val="274E13"/>
                        </a:solidFill>
                      </a:endParaRPr>
                    </a:p>
                  </a:txBody>
                  <a:tcPr marL="91425" marR="91425" marT="91425" marB="914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just" rtl="0">
                        <a:lnSpc>
                          <a:spcPct val="100000"/>
                        </a:lnSpc>
                        <a:spcBef>
                          <a:spcPts val="0"/>
                        </a:spcBef>
                        <a:spcAft>
                          <a:spcPts val="0"/>
                        </a:spcAft>
                        <a:buClr>
                          <a:srgbClr val="000000"/>
                        </a:buClr>
                        <a:buSzPts val="1500"/>
                        <a:buFont typeface="Arial"/>
                        <a:buNone/>
                      </a:pPr>
                      <a:r>
                        <a:rPr lang="en-US" sz="1500" u="none" strike="noStrike" cap="none" dirty="0" smtClean="0">
                          <a:solidFill>
                            <a:srgbClr val="0B5394"/>
                          </a:solidFill>
                          <a:highlight>
                            <a:srgbClr val="F8F9FA"/>
                          </a:highlight>
                        </a:rPr>
                        <a:t>Send your friends photos  of what you have done lately, call your friends/family members to congratulate them on a recent success.</a:t>
                      </a:r>
                      <a:endParaRPr sz="1000" u="none" strike="noStrike" cap="none" dirty="0">
                        <a:solidFill>
                          <a:srgbClr val="0B5394"/>
                        </a:solidFill>
                      </a:endParaRPr>
                    </a:p>
                  </a:txBody>
                  <a:tcPr marL="91425" marR="91425" marT="91425" marB="914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671574928"/>
                  </a:ext>
                </a:extLst>
              </a:tr>
              <a:tr h="1116908">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2400"/>
                        <a:buFont typeface="Arial"/>
                        <a:buNone/>
                      </a:pPr>
                      <a:r>
                        <a:rPr lang="ro" sz="2400" u="none" strike="noStrike" cap="none">
                          <a:solidFill>
                            <a:srgbClr val="274E13"/>
                          </a:solidFill>
                        </a:rPr>
                        <a:t>M</a:t>
                      </a:r>
                      <a:endParaRPr sz="2400" u="none" strike="noStrike" cap="none">
                        <a:solidFill>
                          <a:srgbClr val="274E13"/>
                        </a:solidFill>
                      </a:endParaRPr>
                    </a:p>
                  </a:txBody>
                  <a:tcPr marL="91425" marR="91425" marT="91425" marB="914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just" rtl="0">
                        <a:lnSpc>
                          <a:spcPct val="100000"/>
                        </a:lnSpc>
                        <a:spcBef>
                          <a:spcPts val="0"/>
                        </a:spcBef>
                        <a:spcAft>
                          <a:spcPts val="0"/>
                        </a:spcAft>
                        <a:buClr>
                          <a:schemeClr val="dk1"/>
                        </a:buClr>
                        <a:buSzPts val="1100"/>
                        <a:buFont typeface="Arial"/>
                        <a:buNone/>
                      </a:pPr>
                      <a:r>
                        <a:rPr lang="en-US" sz="1500" u="none" strike="noStrike" cap="none" dirty="0" smtClean="0">
                          <a:solidFill>
                            <a:srgbClr val="0B5394"/>
                          </a:solidFill>
                          <a:highlight>
                            <a:srgbClr val="F8F9FA"/>
                          </a:highlight>
                        </a:rPr>
                        <a:t>Involve your family in your games, help</a:t>
                      </a:r>
                      <a:r>
                        <a:rPr lang="en-US" sz="1500" u="none" strike="noStrike" cap="none" baseline="0" dirty="0" smtClean="0">
                          <a:solidFill>
                            <a:srgbClr val="0B5394"/>
                          </a:solidFill>
                          <a:highlight>
                            <a:srgbClr val="F8F9FA"/>
                          </a:highlight>
                        </a:rPr>
                        <a:t> your little brother with a project to surprise your family.</a:t>
                      </a:r>
                      <a:endParaRPr sz="1400" u="none" strike="noStrike" cap="none" dirty="0">
                        <a:solidFill>
                          <a:srgbClr val="0B5394"/>
                        </a:solidFill>
                      </a:endParaRPr>
                    </a:p>
                    <a:p>
                      <a:pPr marL="0" marR="0" lvl="0" indent="0" algn="just" rtl="0">
                        <a:lnSpc>
                          <a:spcPct val="100000"/>
                        </a:lnSpc>
                        <a:spcBef>
                          <a:spcPts val="0"/>
                        </a:spcBef>
                        <a:spcAft>
                          <a:spcPts val="0"/>
                        </a:spcAft>
                        <a:buClr>
                          <a:srgbClr val="000000"/>
                        </a:buClr>
                        <a:buSzPts val="1200"/>
                        <a:buFont typeface="Arial"/>
                        <a:buNone/>
                      </a:pPr>
                      <a:endParaRPr sz="1200" u="none" strike="noStrike" cap="none" dirty="0">
                        <a:solidFill>
                          <a:srgbClr val="0B5394"/>
                        </a:solidFill>
                      </a:endParaRPr>
                    </a:p>
                  </a:txBody>
                  <a:tcPr marL="91425" marR="91425" marT="91425" marB="914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772064249"/>
                  </a:ext>
                </a:extLst>
              </a:tr>
              <a:tr h="1205568">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rgbClr val="000000"/>
                        </a:buClr>
                        <a:buSzPts val="2400"/>
                        <a:buFont typeface="Arial"/>
                        <a:buNone/>
                      </a:pPr>
                      <a:r>
                        <a:rPr lang="ro" sz="2400" u="none" strike="noStrike" cap="none">
                          <a:solidFill>
                            <a:srgbClr val="274E13"/>
                          </a:solidFill>
                        </a:rPr>
                        <a:t>A</a:t>
                      </a:r>
                      <a:endParaRPr sz="2400" u="none" strike="noStrike" cap="none">
                        <a:solidFill>
                          <a:srgbClr val="274E13"/>
                        </a:solidFill>
                      </a:endParaRPr>
                    </a:p>
                  </a:txBody>
                  <a:tcPr marL="91425" marR="91425" marT="91425" marB="914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just" rtl="0">
                        <a:lnSpc>
                          <a:spcPct val="100000"/>
                        </a:lnSpc>
                        <a:spcBef>
                          <a:spcPts val="0"/>
                        </a:spcBef>
                        <a:spcAft>
                          <a:spcPts val="0"/>
                        </a:spcAft>
                        <a:buClr>
                          <a:srgbClr val="000000"/>
                        </a:buClr>
                        <a:buSzPts val="1500"/>
                        <a:buFont typeface="Arial"/>
                        <a:buNone/>
                      </a:pPr>
                      <a:r>
                        <a:rPr lang="en-US" sz="1500" u="none" strike="noStrike" cap="none" dirty="0" smtClean="0">
                          <a:solidFill>
                            <a:srgbClr val="0B5394"/>
                          </a:solidFill>
                          <a:highlight>
                            <a:srgbClr val="F8F9FA"/>
                          </a:highlight>
                        </a:rPr>
                        <a:t>Make an Award Board with all the awards received in the past 5 years.</a:t>
                      </a:r>
                      <a:endParaRPr sz="1300" u="none" strike="noStrike" cap="none" dirty="0">
                        <a:solidFill>
                          <a:srgbClr val="0B5394"/>
                        </a:solidFill>
                      </a:endParaRPr>
                    </a:p>
                  </a:txBody>
                  <a:tcPr marL="91425" marR="91425" marT="91425" marB="914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213185494"/>
                  </a:ext>
                </a:extLst>
              </a:tr>
            </a:tbl>
          </a:graphicData>
        </a:graphic>
      </p:graphicFrame>
    </p:spTree>
    <p:extLst>
      <p:ext uri="{BB962C8B-B14F-4D97-AF65-F5344CB8AC3E}">
        <p14:creationId xmlns:p14="http://schemas.microsoft.com/office/powerpoint/2010/main" val="217704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0349" y="0"/>
            <a:ext cx="5371301" cy="6858000"/>
          </a:xfrm>
          <a:prstGeom prst="rect">
            <a:avLst/>
          </a:prstGeom>
        </p:spPr>
      </p:pic>
    </p:spTree>
    <p:extLst>
      <p:ext uri="{BB962C8B-B14F-4D97-AF65-F5344CB8AC3E}">
        <p14:creationId xmlns:p14="http://schemas.microsoft.com/office/powerpoint/2010/main" val="296149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3263970" y="233849"/>
            <a:ext cx="6819496" cy="584775"/>
          </a:xfrm>
          <a:prstGeom prst="rect">
            <a:avLst/>
          </a:prstGeom>
        </p:spPr>
        <p:txBody>
          <a:bodyPr wrap="none">
            <a:spAutoFit/>
          </a:bodyPr>
          <a:lstStyle/>
          <a:p>
            <a:r>
              <a:rPr lang="en-US" sz="3200" b="1" dirty="0"/>
              <a:t>10 Simple Ways to Find Happiness</a:t>
            </a:r>
          </a:p>
        </p:txBody>
      </p:sp>
      <p:sp>
        <p:nvSpPr>
          <p:cNvPr id="4" name="Rectangle 3"/>
          <p:cNvSpPr/>
          <p:nvPr/>
        </p:nvSpPr>
        <p:spPr>
          <a:xfrm>
            <a:off x="2058572" y="1576812"/>
            <a:ext cx="9753600" cy="707886"/>
          </a:xfrm>
          <a:prstGeom prst="rect">
            <a:avLst/>
          </a:prstGeom>
        </p:spPr>
        <p:txBody>
          <a:bodyPr wrap="square">
            <a:spAutoFit/>
          </a:bodyPr>
          <a:lstStyle/>
          <a:p>
            <a:pPr algn="just"/>
            <a:r>
              <a:rPr lang="en-US" sz="2000" b="1" dirty="0" smtClean="0"/>
              <a:t>1. Be </a:t>
            </a:r>
            <a:r>
              <a:rPr lang="en-US" sz="2000" b="1" dirty="0"/>
              <a:t>with others who make you smile. </a:t>
            </a:r>
            <a:r>
              <a:rPr lang="en-US" sz="2000" dirty="0"/>
              <a:t>Studies show that we are happiest when we are around those who are also happy. </a:t>
            </a:r>
          </a:p>
        </p:txBody>
      </p:sp>
      <p:sp>
        <p:nvSpPr>
          <p:cNvPr id="5" name="Rectangle 4"/>
          <p:cNvSpPr/>
          <p:nvPr/>
        </p:nvSpPr>
        <p:spPr>
          <a:xfrm>
            <a:off x="2091397" y="3042886"/>
            <a:ext cx="9753600" cy="1015663"/>
          </a:xfrm>
          <a:prstGeom prst="rect">
            <a:avLst/>
          </a:prstGeom>
        </p:spPr>
        <p:txBody>
          <a:bodyPr wrap="square">
            <a:spAutoFit/>
          </a:bodyPr>
          <a:lstStyle/>
          <a:p>
            <a:pPr algn="just"/>
            <a:r>
              <a:rPr lang="en-US" sz="2000" b="1" dirty="0" smtClean="0">
                <a:solidFill>
                  <a:schemeClr val="bg1"/>
                </a:solidFill>
              </a:rPr>
              <a:t>2. Hold </a:t>
            </a:r>
            <a:r>
              <a:rPr lang="en-US" sz="2000" b="1" dirty="0">
                <a:solidFill>
                  <a:srgbClr val="FFFF00"/>
                </a:solidFill>
              </a:rPr>
              <a:t>on to your values. </a:t>
            </a:r>
            <a:r>
              <a:rPr lang="en-US" sz="2000" dirty="0">
                <a:solidFill>
                  <a:srgbClr val="FFFF00"/>
                </a:solidFill>
              </a:rPr>
              <a:t>What you find true, what you know is fair, and what you believe in are all values. Over time, the more you honor them, the better you will feel about yourself and those you love.</a:t>
            </a:r>
          </a:p>
        </p:txBody>
      </p:sp>
      <p:sp>
        <p:nvSpPr>
          <p:cNvPr id="6" name="Rectangle 5"/>
          <p:cNvSpPr/>
          <p:nvPr/>
        </p:nvSpPr>
        <p:spPr>
          <a:xfrm>
            <a:off x="1992923" y="4436909"/>
            <a:ext cx="9753600" cy="707886"/>
          </a:xfrm>
          <a:prstGeom prst="rect">
            <a:avLst/>
          </a:prstGeom>
        </p:spPr>
        <p:txBody>
          <a:bodyPr wrap="square">
            <a:spAutoFit/>
          </a:bodyPr>
          <a:lstStyle/>
          <a:p>
            <a:pPr algn="just"/>
            <a:r>
              <a:rPr lang="en-US" b="1" dirty="0" smtClean="0">
                <a:solidFill>
                  <a:srgbClr val="FFFF00"/>
                </a:solidFill>
              </a:rPr>
              <a:t>3. </a:t>
            </a:r>
            <a:r>
              <a:rPr lang="en-US" sz="2000" b="1" dirty="0" smtClean="0">
                <a:solidFill>
                  <a:srgbClr val="FFFF00"/>
                </a:solidFill>
              </a:rPr>
              <a:t>Accept </a:t>
            </a:r>
            <a:r>
              <a:rPr lang="en-US" sz="2000" b="1" dirty="0">
                <a:solidFill>
                  <a:srgbClr val="FFFF00"/>
                </a:solidFill>
              </a:rPr>
              <a:t>the good. </a:t>
            </a:r>
            <a:r>
              <a:rPr lang="en-US" sz="2000" dirty="0" smtClean="0">
                <a:solidFill>
                  <a:srgbClr val="FFFF00"/>
                </a:solidFill>
              </a:rPr>
              <a:t>When </a:t>
            </a:r>
            <a:r>
              <a:rPr lang="en-US" sz="2000" dirty="0">
                <a:solidFill>
                  <a:srgbClr val="FFFF00"/>
                </a:solidFill>
              </a:rPr>
              <a:t>good things happen, even the very little ones, let them in.</a:t>
            </a:r>
          </a:p>
        </p:txBody>
      </p:sp>
      <p:sp>
        <p:nvSpPr>
          <p:cNvPr id="7" name="Rectangle 6"/>
          <p:cNvSpPr/>
          <p:nvPr/>
        </p:nvSpPr>
        <p:spPr>
          <a:xfrm>
            <a:off x="1946031" y="5523155"/>
            <a:ext cx="9753600" cy="1015663"/>
          </a:xfrm>
          <a:prstGeom prst="rect">
            <a:avLst/>
          </a:prstGeom>
        </p:spPr>
        <p:txBody>
          <a:bodyPr wrap="square">
            <a:spAutoFit/>
          </a:bodyPr>
          <a:lstStyle/>
          <a:p>
            <a:r>
              <a:rPr lang="en-US" b="1" dirty="0" smtClean="0"/>
              <a:t>4. </a:t>
            </a:r>
            <a:r>
              <a:rPr lang="en-US" sz="2000" b="1" dirty="0" smtClean="0"/>
              <a:t>Imagine </a:t>
            </a:r>
            <a:r>
              <a:rPr lang="en-US" sz="2000" b="1" dirty="0"/>
              <a:t>the best. </a:t>
            </a:r>
            <a:r>
              <a:rPr lang="en-US" sz="2000" dirty="0"/>
              <a:t>Don’t be afraid to look at what you really want and see yourself getting it. </a:t>
            </a:r>
            <a:r>
              <a:rPr lang="en-US" sz="2000" dirty="0" smtClean="0"/>
              <a:t>The </a:t>
            </a:r>
            <a:r>
              <a:rPr lang="en-US" sz="2000" dirty="0"/>
              <a:t>truth is that imagining getting what you want is a big part of achieving it.</a:t>
            </a:r>
          </a:p>
        </p:txBody>
      </p:sp>
    </p:spTree>
    <p:extLst>
      <p:ext uri="{BB962C8B-B14F-4D97-AF65-F5344CB8AC3E}">
        <p14:creationId xmlns:p14="http://schemas.microsoft.com/office/powerpoint/2010/main" val="3401328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744394" y="796274"/>
            <a:ext cx="10058400" cy="1015663"/>
          </a:xfrm>
          <a:prstGeom prst="rect">
            <a:avLst/>
          </a:prstGeom>
        </p:spPr>
        <p:txBody>
          <a:bodyPr wrap="square">
            <a:spAutoFit/>
          </a:bodyPr>
          <a:lstStyle/>
          <a:p>
            <a:pPr algn="just"/>
            <a:r>
              <a:rPr lang="en-US" sz="2000" b="1" dirty="0" smtClean="0"/>
              <a:t>5</a:t>
            </a:r>
            <a:r>
              <a:rPr lang="en-US" sz="2000" b="1" dirty="0" smtClean="0">
                <a:solidFill>
                  <a:schemeClr val="bg1"/>
                </a:solidFill>
              </a:rPr>
              <a:t>. Do </a:t>
            </a:r>
            <a:r>
              <a:rPr lang="en-US" sz="2000" b="1" dirty="0">
                <a:solidFill>
                  <a:schemeClr val="bg1"/>
                </a:solidFill>
              </a:rPr>
              <a:t>things you love. </a:t>
            </a:r>
            <a:r>
              <a:rPr lang="en-US" sz="2000" dirty="0">
                <a:solidFill>
                  <a:schemeClr val="bg1"/>
                </a:solidFill>
              </a:rPr>
              <a:t>Maybe </a:t>
            </a:r>
            <a:r>
              <a:rPr lang="en-US" sz="2000" dirty="0"/>
              <a:t>you can’t </a:t>
            </a:r>
            <a:r>
              <a:rPr lang="en-US" sz="2000" dirty="0" smtClean="0"/>
              <a:t>play football </a:t>
            </a:r>
            <a:r>
              <a:rPr lang="en-US" sz="2000" dirty="0"/>
              <a:t>every day or </a:t>
            </a:r>
            <a:r>
              <a:rPr lang="en-US" sz="2000" dirty="0" smtClean="0"/>
              <a:t>play with your friends, </a:t>
            </a:r>
            <a:r>
              <a:rPr lang="en-US" sz="2000" dirty="0"/>
              <a:t>but as long as you get to do the things you love every once in a while, you will find greater happiness.</a:t>
            </a:r>
          </a:p>
        </p:txBody>
      </p:sp>
      <p:sp>
        <p:nvSpPr>
          <p:cNvPr id="3" name="Rectangle 2"/>
          <p:cNvSpPr/>
          <p:nvPr/>
        </p:nvSpPr>
        <p:spPr>
          <a:xfrm>
            <a:off x="1744394" y="2912012"/>
            <a:ext cx="10058400" cy="1015663"/>
          </a:xfrm>
          <a:prstGeom prst="rect">
            <a:avLst/>
          </a:prstGeom>
        </p:spPr>
        <p:txBody>
          <a:bodyPr wrap="square">
            <a:spAutoFit/>
          </a:bodyPr>
          <a:lstStyle/>
          <a:p>
            <a:pPr algn="just"/>
            <a:r>
              <a:rPr lang="en-US" sz="2000" b="1" dirty="0" smtClean="0"/>
              <a:t>6. Find </a:t>
            </a:r>
            <a:r>
              <a:rPr lang="en-US" sz="2000" b="1" dirty="0"/>
              <a:t>purpose. </a:t>
            </a:r>
            <a:r>
              <a:rPr lang="en-US" sz="2000" dirty="0"/>
              <a:t>Those who believe they are contributing to the well-being of humanity tend to feel better about their lives. Most people want to be part of something</a:t>
            </a:r>
            <a:r>
              <a:rPr lang="en-US" sz="2000" i="1" dirty="0"/>
              <a:t> </a:t>
            </a:r>
            <a:r>
              <a:rPr lang="en-US" sz="2000" dirty="0"/>
              <a:t>greater than they are, simply because it’s </a:t>
            </a:r>
            <a:r>
              <a:rPr lang="en-US" sz="2000" dirty="0" smtClean="0"/>
              <a:t>fulfilling.</a:t>
            </a:r>
            <a:endParaRPr lang="en-US" sz="2000" dirty="0"/>
          </a:p>
        </p:txBody>
      </p:sp>
      <p:sp>
        <p:nvSpPr>
          <p:cNvPr id="4" name="Rectangle 3"/>
          <p:cNvSpPr/>
          <p:nvPr/>
        </p:nvSpPr>
        <p:spPr>
          <a:xfrm>
            <a:off x="1744394" y="5027750"/>
            <a:ext cx="10058400" cy="707886"/>
          </a:xfrm>
          <a:prstGeom prst="rect">
            <a:avLst/>
          </a:prstGeom>
        </p:spPr>
        <p:txBody>
          <a:bodyPr wrap="square">
            <a:spAutoFit/>
          </a:bodyPr>
          <a:lstStyle/>
          <a:p>
            <a:pPr algn="just"/>
            <a:r>
              <a:rPr lang="en-US" sz="2000" b="1" dirty="0" smtClean="0"/>
              <a:t>7. Listen </a:t>
            </a:r>
            <a:r>
              <a:rPr lang="en-US" sz="2000" b="1" dirty="0"/>
              <a:t>to your heart. </a:t>
            </a:r>
            <a:r>
              <a:rPr lang="en-US" sz="2000" dirty="0"/>
              <a:t>You are the only one who knows what fills you </a:t>
            </a:r>
            <a:r>
              <a:rPr lang="en-US" sz="2000" dirty="0" smtClean="0"/>
              <a:t>up and for that try to make the best decisions after talking with your family about them.</a:t>
            </a:r>
            <a:endParaRPr lang="en-US" sz="2000" dirty="0"/>
          </a:p>
        </p:txBody>
      </p:sp>
    </p:spTree>
    <p:extLst>
      <p:ext uri="{BB962C8B-B14F-4D97-AF65-F5344CB8AC3E}">
        <p14:creationId xmlns:p14="http://schemas.microsoft.com/office/powerpoint/2010/main" val="257129038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142</TotalTime>
  <Words>678</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22</cp:revision>
  <dcterms:created xsi:type="dcterms:W3CDTF">2021-04-22T10:37:33Z</dcterms:created>
  <dcterms:modified xsi:type="dcterms:W3CDTF">2021-05-11T09:33:31Z</dcterms:modified>
</cp:coreProperties>
</file>