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6" r:id="rId9"/>
    <p:sldId id="262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FF66CC"/>
    <a:srgbClr val="000066"/>
    <a:srgbClr val="99FF33"/>
    <a:srgbClr val="669900"/>
    <a:srgbClr val="D60093"/>
    <a:srgbClr val="FF9900"/>
    <a:srgbClr val="660033"/>
    <a:srgbClr val="CC33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1D62B84A-5A1F-4C81-BA23-C9C7EF0CC3A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AEA0FAA2-D4F9-4614-9A32-F9ED4E422337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8173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B84A-5A1F-4C81-BA23-C9C7EF0CC3A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AA2-D4F9-4614-9A32-F9ED4E422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23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1D62B84A-5A1F-4C81-BA23-C9C7EF0CC3A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AEA0FAA2-D4F9-4614-9A32-F9ED4E42233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240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B84A-5A1F-4C81-BA23-C9C7EF0CC3A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AA2-D4F9-4614-9A32-F9ED4E422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29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62B84A-5A1F-4C81-BA23-C9C7EF0CC3A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AEA0FAA2-D4F9-4614-9A32-F9ED4E42233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63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B84A-5A1F-4C81-BA23-C9C7EF0CC3A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AA2-D4F9-4614-9A32-F9ED4E422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7760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B84A-5A1F-4C81-BA23-C9C7EF0CC3A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AA2-D4F9-4614-9A32-F9ED4E422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994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B84A-5A1F-4C81-BA23-C9C7EF0CC3A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AA2-D4F9-4614-9A32-F9ED4E422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2B84A-5A1F-4C81-BA23-C9C7EF0CC3A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0FAA2-D4F9-4614-9A32-F9ED4E422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013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1D62B84A-5A1F-4C81-BA23-C9C7EF0CC3A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AEA0FAA2-D4F9-4614-9A32-F9ED4E422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896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1D62B84A-5A1F-4C81-BA23-C9C7EF0CC3A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AEA0FAA2-D4F9-4614-9A32-F9ED4E422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81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62B84A-5A1F-4C81-BA23-C9C7EF0CC3A2}" type="datetimeFigureOut">
              <a:rPr lang="en-US" smtClean="0"/>
              <a:t>5/10/2021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EA0FAA2-D4F9-4614-9A32-F9ED4E42233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78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14867/153/351" TargetMode="External"/><Relationship Id="rId7" Type="http://schemas.openxmlformats.org/officeDocument/2006/relationships/hyperlink" Target="https://www.jigsawplanet.com/?rc=play&amp;pid=2a3ecdbc44c0" TargetMode="External"/><Relationship Id="rId2" Type="http://schemas.openxmlformats.org/officeDocument/2006/relationships/hyperlink" Target="https://wordwall.net/play/14808/445/58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jigsawplanet.com/?rc=play&amp;pid=0a6a6c9be0f8" TargetMode="External"/><Relationship Id="rId5" Type="http://schemas.openxmlformats.org/officeDocument/2006/relationships/hyperlink" Target="https://wordwall.net/play/14866/784/805" TargetMode="External"/><Relationship Id="rId4" Type="http://schemas.openxmlformats.org/officeDocument/2006/relationships/hyperlink" Target="https://wordwall.net/play/14867/915/475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92777" y="2364378"/>
            <a:ext cx="60089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RESILIENCE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5943" y="4206241"/>
            <a:ext cx="4376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School counselor </a:t>
            </a:r>
            <a:r>
              <a:rPr lang="en-US" dirty="0" smtClean="0"/>
              <a:t>SOUCA LAURA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81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2229" y="522514"/>
            <a:ext cx="6988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ACTIVITY LINKS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>
            <a:off x="3408961" y="1493911"/>
            <a:ext cx="4172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wordwall.net/play/14808/445/583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08961" y="2280642"/>
            <a:ext cx="4172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wordwall.net/play/14867/153/351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08961" y="3067373"/>
            <a:ext cx="4172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wordwall.net/play/14867/915/475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08961" y="3854104"/>
            <a:ext cx="4172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wordwall.net/play/14866/784/805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828255" y="4586070"/>
            <a:ext cx="58562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https://www.jigsawplanet.com/?</a:t>
            </a:r>
            <a:r>
              <a:rPr lang="en-US" dirty="0" smtClean="0">
                <a:hlinkClick r:id="rId6"/>
              </a:rPr>
              <a:t>rc=play&amp;pid=0a6a6c9be0f8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28255" y="5318036"/>
            <a:ext cx="58754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https://www.jigsawplanet.com/?</a:t>
            </a:r>
            <a:r>
              <a:rPr lang="en-US" dirty="0" smtClean="0">
                <a:hlinkClick r:id="rId7"/>
              </a:rPr>
              <a:t>rc=play&amp;pid=2a3ecdbc44c0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97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487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60766" y="613954"/>
            <a:ext cx="641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What is RESILIENCE?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19349" y="1696479"/>
            <a:ext cx="8138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From a scientific point of view “RESILIENCE is the capacity of a dynamic system to adapt successfully to challenges that threaten the function, survival or future development of the system.” (Ana </a:t>
            </a:r>
            <a:r>
              <a:rPr lang="en-US" sz="2000" dirty="0" err="1" smtClean="0"/>
              <a:t>Masten</a:t>
            </a:r>
            <a:r>
              <a:rPr lang="en-US" sz="2000" dirty="0" smtClean="0"/>
              <a:t> – Professor at University of Minnesota, College of Education and Human Development.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502229" y="5264331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For better understanding it, RESILIENCE is the human capacity to adapt to hard/difficult situations.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749" y="3299162"/>
            <a:ext cx="4754880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0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2389" y="365760"/>
            <a:ext cx="60742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RESILIENCE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usefull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3862" y="3748012"/>
            <a:ext cx="1476103" cy="1754326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It helps us to deal with our problems in a constructive and adaptive way.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2353" y="898075"/>
            <a:ext cx="1476103" cy="1477328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 helps us assume </a:t>
            </a:r>
            <a:r>
              <a:rPr lang="en-US" dirty="0" err="1" smtClean="0"/>
              <a:t>ressonsibility</a:t>
            </a:r>
            <a:r>
              <a:rPr lang="en-US" dirty="0" smtClean="0"/>
              <a:t> </a:t>
            </a:r>
            <a:r>
              <a:rPr lang="en-US" dirty="0"/>
              <a:t>for what we have </a:t>
            </a:r>
            <a:r>
              <a:rPr lang="en-US" dirty="0" smtClean="0"/>
              <a:t>done.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20917" y="1638389"/>
            <a:ext cx="1632857" cy="2585323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 helps us understand that if something can’t be changed, we can only accept it and try </a:t>
            </a:r>
            <a:r>
              <a:rPr lang="en-US" dirty="0" smtClean="0"/>
              <a:t>to adapt.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388950" y="4756750"/>
            <a:ext cx="1436915" cy="1754326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dirty="0" smtClean="0"/>
              <a:t>It </a:t>
            </a:r>
            <a:r>
              <a:rPr lang="en-US" dirty="0"/>
              <a:t>helps us focus on the POSITIVE things in our lives.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20637" y="1471329"/>
            <a:ext cx="2063931" cy="1808148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r>
              <a:rPr lang="en-US" dirty="0"/>
              <a:t>It teaches us to always keep faith and look for solutions to our </a:t>
            </a:r>
            <a:r>
              <a:rPr lang="en-US" dirty="0" smtClean="0"/>
              <a:t>problems.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48129" y="1207038"/>
            <a:ext cx="1750424" cy="1754326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It teaches us how to CONTROL our emotions and not to RUN from </a:t>
            </a:r>
            <a:r>
              <a:rPr lang="en-US" dirty="0" smtClean="0"/>
              <a:t>them.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521336" y="250563"/>
            <a:ext cx="3670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RESILIENCE is very </a:t>
            </a:r>
            <a:r>
              <a:rPr lang="en-US" sz="2800" b="1" dirty="0" err="1" smtClean="0">
                <a:solidFill>
                  <a:schemeClr val="bg1"/>
                </a:solidFill>
              </a:rPr>
              <a:t>usefull</a:t>
            </a:r>
            <a:r>
              <a:rPr lang="en-US" sz="2800" b="1" dirty="0" smtClean="0">
                <a:solidFill>
                  <a:schemeClr val="bg1"/>
                </a:solidFill>
              </a:rPr>
              <a:t> because: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472" y="5033748"/>
            <a:ext cx="3278776" cy="1477328"/>
          </a:xfrm>
          <a:prstGeom prst="rect">
            <a:avLst/>
          </a:prstGeom>
          <a:solidFill>
            <a:srgbClr val="33CC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person that is RESILIENT is emotionally balanced being confronted with stressful situations and copes easily with pressure and stress.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83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0766" y="287383"/>
            <a:ext cx="70931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What can we do to be RESILIENT?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59391" y="3735459"/>
            <a:ext cx="4042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You can become RESILIENT if you: </a:t>
            </a:r>
            <a:endParaRPr lang="en-US" sz="2800" b="1" dirty="0"/>
          </a:p>
        </p:txBody>
      </p:sp>
      <p:sp>
        <p:nvSpPr>
          <p:cNvPr id="4" name="Right Arrow 3"/>
          <p:cNvSpPr/>
          <p:nvPr/>
        </p:nvSpPr>
        <p:spPr>
          <a:xfrm>
            <a:off x="6316394" y="1306638"/>
            <a:ext cx="5185452" cy="1384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Begin to trust </a:t>
            </a:r>
            <a:r>
              <a:rPr lang="en-US" sz="2400" b="1" dirty="0" err="1" smtClean="0">
                <a:solidFill>
                  <a:srgbClr val="FFFF00"/>
                </a:solidFill>
              </a:rPr>
              <a:t>youself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316394" y="3278777"/>
            <a:ext cx="5185452" cy="14107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Start to know your strengths but also your limits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16394" y="5185602"/>
            <a:ext cx="5185452" cy="13585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Try to have realistic goals in your life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12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417" y="837159"/>
            <a:ext cx="6975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You are becoming a RESILIENT person if instead of complaining:</a:t>
            </a:r>
            <a:endParaRPr lang="en-US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543615" y="4379204"/>
            <a:ext cx="4376057" cy="1136468"/>
          </a:xfrm>
          <a:prstGeom prst="horizontalScroll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66"/>
                </a:solidFill>
              </a:rPr>
              <a:t>You search for solutions to your problems and information.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978519" y="5731397"/>
            <a:ext cx="4376057" cy="1084217"/>
          </a:xfrm>
          <a:prstGeom prst="horizontalScroll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66"/>
                </a:solidFill>
              </a:rPr>
              <a:t>You ask for help and accept it</a:t>
            </a:r>
            <a:r>
              <a:rPr lang="en-US" dirty="0" smtClean="0">
                <a:solidFill>
                  <a:srgbClr val="000066"/>
                </a:solidFill>
              </a:rPr>
              <a:t>.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7563394" y="229736"/>
            <a:ext cx="4376057" cy="1214846"/>
          </a:xfrm>
          <a:prstGeom prst="horizontalScroll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66"/>
                </a:solidFill>
              </a:rPr>
              <a:t>You listen and understand the others with all their problems.</a:t>
            </a:r>
            <a:endParaRPr lang="en-US" b="1" dirty="0">
              <a:solidFill>
                <a:srgbClr val="000066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7815944" y="1808148"/>
            <a:ext cx="4376056" cy="1149531"/>
          </a:xfrm>
          <a:prstGeom prst="horizontalScroll">
            <a:avLst/>
          </a:prstGeom>
          <a:solidFill>
            <a:srgbClr val="99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0066"/>
                </a:solidFill>
              </a:rPr>
              <a:t>You learn from your own mistakes.</a:t>
            </a:r>
            <a:endParaRPr lang="en-US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813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6206" y="470263"/>
            <a:ext cx="1082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 are becoming a RESILIENT person if you keep on fighting every step of the way, deal with unknown situations and don’t give up until you’ve reached your goals despite all odds.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854925" y="2103361"/>
            <a:ext cx="9640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 RESILIENT person takes care of </a:t>
            </a:r>
            <a:r>
              <a:rPr lang="en-US" sz="2400" b="1" dirty="0" smtClean="0">
                <a:solidFill>
                  <a:schemeClr val="bg1"/>
                </a:solidFill>
              </a:rPr>
              <a:t>himself </a:t>
            </a:r>
            <a:r>
              <a:rPr lang="en-US" sz="2400" b="1" dirty="0" smtClean="0"/>
              <a:t>and chooses a healthy life style </a:t>
            </a:r>
            <a:r>
              <a:rPr lang="en-US" sz="2400" b="1" dirty="0" smtClean="0">
                <a:solidFill>
                  <a:schemeClr val="bg1"/>
                </a:solidFill>
              </a:rPr>
              <a:t>which implies: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666206" y="3859570"/>
            <a:ext cx="2991394" cy="2821577"/>
          </a:xfrm>
          <a:prstGeom prst="downArrow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Sleeping 7-9 hours/day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635807" y="3859570"/>
            <a:ext cx="3108960" cy="2821577"/>
          </a:xfrm>
          <a:prstGeom prst="downArrow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Eating healthy food (fruits and vegetables)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8722974" y="3800788"/>
            <a:ext cx="3056709" cy="2880359"/>
          </a:xfrm>
          <a:prstGeom prst="downArrow">
            <a:avLst/>
          </a:prstGeom>
          <a:solidFill>
            <a:srgbClr val="00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Working out every day (go to the gym or make small exercises at home/ take out your pets for a walk)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86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735" y="3369212"/>
            <a:ext cx="7994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RESILIENCE in </a:t>
            </a:r>
            <a:r>
              <a:rPr lang="en-US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o-RO" sz="4000" b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steps</a:t>
            </a:r>
            <a:endParaRPr lang="en-US" sz="40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2609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918" y="1494189"/>
            <a:ext cx="10332720" cy="2935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 smtClean="0">
                <a:latin typeface="Bookman Old Style" panose="02050604050505020204" pitchFamily="18" charset="0"/>
              </a:rPr>
              <a:t>You can become </a:t>
            </a:r>
            <a:r>
              <a:rPr lang="en-US" sz="24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RESILIENT</a:t>
            </a:r>
            <a:r>
              <a:rPr lang="en-US" sz="2400" b="1" dirty="0" smtClean="0">
                <a:latin typeface="Bookman Old Style" panose="02050604050505020204" pitchFamily="18" charset="0"/>
              </a:rPr>
              <a:t> if you accept the fact that you </a:t>
            </a:r>
            <a:r>
              <a:rPr lang="en-US" sz="24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CAN’T CONTROL </a:t>
            </a:r>
            <a:r>
              <a:rPr lang="en-US" sz="2400" b="1" dirty="0" smtClean="0">
                <a:latin typeface="Bookman Old Style" panose="02050604050505020204" pitchFamily="18" charset="0"/>
              </a:rPr>
              <a:t>what people around you say or do, some events/situations that happened, but you </a:t>
            </a:r>
            <a:r>
              <a:rPr lang="en-US" sz="24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CAN CONTROL </a:t>
            </a:r>
            <a:r>
              <a:rPr lang="en-US" sz="2400" b="1" dirty="0" smtClean="0">
                <a:latin typeface="Bookman Old Style" panose="02050604050505020204" pitchFamily="18" charset="0"/>
              </a:rPr>
              <a:t>the </a:t>
            </a:r>
            <a:r>
              <a:rPr lang="en-US" sz="2400" b="1" dirty="0" smtClean="0">
                <a:solidFill>
                  <a:srgbClr val="008000"/>
                </a:solidFill>
                <a:latin typeface="Bookman Old Style" panose="02050604050505020204" pitchFamily="18" charset="0"/>
              </a:rPr>
              <a:t>ATTITUDE</a:t>
            </a:r>
            <a:r>
              <a:rPr lang="en-US" sz="2400" b="1" dirty="0" smtClean="0">
                <a:latin typeface="Bookman Old Style" panose="02050604050505020204" pitchFamily="18" charset="0"/>
              </a:rPr>
              <a:t> you have towards all these situations.</a:t>
            </a:r>
            <a:endParaRPr lang="en-US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176138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290</TotalTime>
  <Words>436</Words>
  <Application>Microsoft Office PowerPoint</Application>
  <PresentationFormat>Widescreen</PresentationFormat>
  <Paragraphs>42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Bookman Old Style</vt:lpstr>
      <vt:lpstr>Calibri</vt:lpstr>
      <vt:lpstr>Century Schoolbook</vt:lpstr>
      <vt:lpstr>Corbel</vt:lpstr>
      <vt:lpstr>Feathered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43</cp:revision>
  <dcterms:created xsi:type="dcterms:W3CDTF">2021-04-20T11:07:02Z</dcterms:created>
  <dcterms:modified xsi:type="dcterms:W3CDTF">2021-05-10T17:01:12Z</dcterms:modified>
</cp:coreProperties>
</file>