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77" r:id="rId4"/>
    <p:sldId id="282" r:id="rId5"/>
    <p:sldId id="280" r:id="rId6"/>
    <p:sldId id="281" r:id="rId7"/>
    <p:sldId id="258" r:id="rId8"/>
    <p:sldId id="259" r:id="rId9"/>
    <p:sldId id="260" r:id="rId10"/>
    <p:sldId id="261" r:id="rId11"/>
    <p:sldId id="262" r:id="rId12"/>
    <p:sldId id="263" r:id="rId13"/>
    <p:sldId id="268" r:id="rId14"/>
    <p:sldId id="269" r:id="rId15"/>
    <p:sldId id="270" r:id="rId16"/>
    <p:sldId id="271" r:id="rId17"/>
    <p:sldId id="272" r:id="rId18"/>
    <p:sldId id="273" r:id="rId19"/>
    <p:sldId id="274" r:id="rId20"/>
    <p:sldId id="275" r:id="rId21"/>
    <p:sldId id="276"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6" autoAdjust="0"/>
    <p:restoredTop sz="90705" autoAdjust="0"/>
  </p:normalViewPr>
  <p:slideViewPr>
    <p:cSldViewPr snapToGrid="0">
      <p:cViewPr>
        <p:scale>
          <a:sx n="125" d="100"/>
          <a:sy n="125" d="100"/>
        </p:scale>
        <p:origin x="-1242"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C59E5-8C4F-4033-8782-D4EA8BBE89A7}" type="datetimeFigureOut">
              <a:rPr lang="en-GB" smtClean="0"/>
              <a:t>26/03/2019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7F5A6-265C-4A69-A2AE-DF9C9CAC9CE1}" type="slidenum">
              <a:rPr lang="en-GB" smtClean="0"/>
              <a:t>‹nº›</a:t>
            </a:fld>
            <a:endParaRPr lang="en-GB"/>
          </a:p>
        </p:txBody>
      </p:sp>
    </p:spTree>
    <p:extLst>
      <p:ext uri="{BB962C8B-B14F-4D97-AF65-F5344CB8AC3E}">
        <p14:creationId xmlns:p14="http://schemas.microsoft.com/office/powerpoint/2010/main" val="3044438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Suggested answers for teachers</a:t>
            </a:r>
          </a:p>
          <a:p>
            <a:r>
              <a:rPr lang="en-GB" dirty="0"/>
              <a:t>2) </a:t>
            </a:r>
            <a:r>
              <a:rPr lang="en-GB" baseline="0" dirty="0"/>
              <a:t>When Charlie called Jason a </a:t>
            </a:r>
            <a:r>
              <a:rPr lang="en-GB" baseline="0" dirty="0" err="1"/>
              <a:t>gaymer</a:t>
            </a:r>
            <a:r>
              <a:rPr lang="en-GB" baseline="0" dirty="0"/>
              <a:t>, when they took pictures of him, when they spread pictures around?</a:t>
            </a:r>
          </a:p>
          <a:p>
            <a:r>
              <a:rPr lang="en-GB" baseline="0" dirty="0"/>
              <a:t>3) Jason was new, Charlie was threatened by him, Jason seemed different?</a:t>
            </a:r>
          </a:p>
          <a:p>
            <a:r>
              <a:rPr lang="en-GB" baseline="0" dirty="0"/>
              <a:t>4) He should have screenshotted the mean messages online, he should have told someone sooner, he should have remained calm and not retaliated; he ignored the messages after, he eventually told his sister</a:t>
            </a:r>
          </a:p>
        </p:txBody>
      </p:sp>
      <p:sp>
        <p:nvSpPr>
          <p:cNvPr id="4" name="Slide Number Placeholder 3"/>
          <p:cNvSpPr>
            <a:spLocks noGrp="1"/>
          </p:cNvSpPr>
          <p:nvPr>
            <p:ph type="sldNum" sz="quarter" idx="10"/>
          </p:nvPr>
        </p:nvSpPr>
        <p:spPr/>
        <p:txBody>
          <a:bodyPr/>
          <a:lstStyle/>
          <a:p>
            <a:fld id="{90D7F5A6-265C-4A69-A2AE-DF9C9CAC9CE1}" type="slidenum">
              <a:rPr lang="en-GB" smtClean="0"/>
              <a:t>10</a:t>
            </a:fld>
            <a:endParaRPr lang="en-GB"/>
          </a:p>
        </p:txBody>
      </p:sp>
    </p:spTree>
    <p:extLst>
      <p:ext uri="{BB962C8B-B14F-4D97-AF65-F5344CB8AC3E}">
        <p14:creationId xmlns:p14="http://schemas.microsoft.com/office/powerpoint/2010/main" val="53978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 for teachers: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4) He should have screenshotted the mean messages online, he should have told someone sooner, he should have remained calm and not retaliated; he ignored the messages after, he eventually told his sister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5) Tell a trusted adult sooner, blocked the users, reported the comments, not retaliated</a:t>
            </a:r>
          </a:p>
          <a:p>
            <a:endParaRPr lang="en-GB" dirty="0"/>
          </a:p>
        </p:txBody>
      </p:sp>
      <p:sp>
        <p:nvSpPr>
          <p:cNvPr id="4" name="Slide Number Placeholder 3"/>
          <p:cNvSpPr>
            <a:spLocks noGrp="1"/>
          </p:cNvSpPr>
          <p:nvPr>
            <p:ph type="sldNum" sz="quarter" idx="10"/>
          </p:nvPr>
        </p:nvSpPr>
        <p:spPr/>
        <p:txBody>
          <a:bodyPr/>
          <a:lstStyle/>
          <a:p>
            <a:fld id="{90D7F5A6-265C-4A69-A2AE-DF9C9CAC9CE1}" type="slidenum">
              <a:rPr lang="en-GB" smtClean="0"/>
              <a:t>11</a:t>
            </a:fld>
            <a:endParaRPr lang="en-GB"/>
          </a:p>
        </p:txBody>
      </p:sp>
    </p:spTree>
    <p:extLst>
      <p:ext uri="{BB962C8B-B14F-4D97-AF65-F5344CB8AC3E}">
        <p14:creationId xmlns:p14="http://schemas.microsoft.com/office/powerpoint/2010/main" val="247162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Suggested answers for teachers:</a:t>
            </a:r>
          </a:p>
          <a:p>
            <a:r>
              <a:rPr lang="en-GB" dirty="0"/>
              <a:t>2) Bystanders:</a:t>
            </a:r>
            <a:r>
              <a:rPr lang="en-GB" baseline="0" dirty="0"/>
              <a:t> Jason’s other friends (Jenna, Ben), Remain quiet? For fear Charlie might target them, not to seem like a snitch, not to be seen like you can’t take a joke</a:t>
            </a:r>
            <a:endParaRPr lang="en-GB" dirty="0"/>
          </a:p>
        </p:txBody>
      </p:sp>
      <p:sp>
        <p:nvSpPr>
          <p:cNvPr id="4" name="Slide Number Placeholder 3"/>
          <p:cNvSpPr>
            <a:spLocks noGrp="1"/>
          </p:cNvSpPr>
          <p:nvPr>
            <p:ph type="sldNum" sz="quarter" idx="10"/>
          </p:nvPr>
        </p:nvSpPr>
        <p:spPr/>
        <p:txBody>
          <a:bodyPr/>
          <a:lstStyle/>
          <a:p>
            <a:fld id="{90D7F5A6-265C-4A69-A2AE-DF9C9CAC9CE1}" type="slidenum">
              <a:rPr lang="en-GB" smtClean="0"/>
              <a:t>12</a:t>
            </a:fld>
            <a:endParaRPr lang="en-GB"/>
          </a:p>
        </p:txBody>
      </p:sp>
    </p:spTree>
    <p:extLst>
      <p:ext uri="{BB962C8B-B14F-4D97-AF65-F5344CB8AC3E}">
        <p14:creationId xmlns:p14="http://schemas.microsoft.com/office/powerpoint/2010/main" val="284260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B749F9-F89E-420C-9195-0762EDC04DB7}" type="datetimeFigureOut">
              <a:rPr lang="en-GB" smtClean="0"/>
              <a:t>26/03/2019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53081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749F9-F89E-420C-9195-0762EDC04DB7}" type="datetimeFigureOut">
              <a:rPr lang="en-GB" smtClean="0"/>
              <a:t>26/03/2019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204708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749F9-F89E-420C-9195-0762EDC04DB7}" type="datetimeFigureOut">
              <a:rPr lang="en-GB" smtClean="0"/>
              <a:t>26/03/2019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407932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749F9-F89E-420C-9195-0762EDC04DB7}" type="datetimeFigureOut">
              <a:rPr lang="en-GB" smtClean="0"/>
              <a:t>26/03/2019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79710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B749F9-F89E-420C-9195-0762EDC04DB7}" type="datetimeFigureOut">
              <a:rPr lang="en-GB" smtClean="0"/>
              <a:t>26/03/2019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15439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B749F9-F89E-420C-9195-0762EDC04DB7}" type="datetimeFigureOut">
              <a:rPr lang="en-GB" smtClean="0"/>
              <a:t>26/03/2019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208670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B749F9-F89E-420C-9195-0762EDC04DB7}" type="datetimeFigureOut">
              <a:rPr lang="en-GB" smtClean="0"/>
              <a:t>26/03/2019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129104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B749F9-F89E-420C-9195-0762EDC04DB7}" type="datetimeFigureOut">
              <a:rPr lang="en-GB" smtClean="0"/>
              <a:t>26/03/2019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948186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B749F9-F89E-420C-9195-0762EDC04DB7}" type="datetimeFigureOut">
              <a:rPr lang="en-GB" smtClean="0"/>
              <a:t>26/03/2019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78577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749F9-F89E-420C-9195-0762EDC04DB7}" type="datetimeFigureOut">
              <a:rPr lang="en-GB" smtClean="0"/>
              <a:t>26/03/2019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211516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749F9-F89E-420C-9195-0762EDC04DB7}" type="datetimeFigureOut">
              <a:rPr lang="en-GB" smtClean="0"/>
              <a:t>26/03/2019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68739C-8FD2-4041-9280-5B332DE15B46}" type="slidenum">
              <a:rPr lang="en-GB" smtClean="0"/>
              <a:t>‹nº›</a:t>
            </a:fld>
            <a:endParaRPr lang="en-GB"/>
          </a:p>
        </p:txBody>
      </p:sp>
    </p:spTree>
    <p:extLst>
      <p:ext uri="{BB962C8B-B14F-4D97-AF65-F5344CB8AC3E}">
        <p14:creationId xmlns:p14="http://schemas.microsoft.com/office/powerpoint/2010/main" val="311285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749F9-F89E-420C-9195-0762EDC04DB7}" type="datetimeFigureOut">
              <a:rPr lang="en-GB" smtClean="0"/>
              <a:t>26/03/2019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8739C-8FD2-4041-9280-5B332DE15B46}" type="slidenum">
              <a:rPr lang="en-GB" smtClean="0"/>
              <a:t>‹nº›</a:t>
            </a:fld>
            <a:endParaRPr lang="en-GB"/>
          </a:p>
        </p:txBody>
      </p:sp>
    </p:spTree>
    <p:extLst>
      <p:ext uri="{BB962C8B-B14F-4D97-AF65-F5344CB8AC3E}">
        <p14:creationId xmlns:p14="http://schemas.microsoft.com/office/powerpoint/2010/main" val="4202002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8749842" cy="6858000"/>
            <a:chOff x="5610" y="0"/>
            <a:chExt cx="8749842"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67"/>
            <a:stretch/>
          </p:blipFill>
          <p:spPr>
            <a:xfrm>
              <a:off x="5610" y="0"/>
              <a:ext cx="8749842" cy="6858000"/>
            </a:xfrm>
            <a:prstGeom prst="rect">
              <a:avLst/>
            </a:prstGeom>
          </p:spPr>
        </p:pic>
        <p:sp>
          <p:nvSpPr>
            <p:cNvPr id="7" name="Rectangle 6"/>
            <p:cNvSpPr/>
            <p:nvPr/>
          </p:nvSpPr>
          <p:spPr>
            <a:xfrm>
              <a:off x="5638564" y="44878"/>
              <a:ext cx="2994944" cy="970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spTree>
    <p:extLst>
      <p:ext uri="{BB962C8B-B14F-4D97-AF65-F5344CB8AC3E}">
        <p14:creationId xmlns:p14="http://schemas.microsoft.com/office/powerpoint/2010/main" val="2009503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770231" y="2164877"/>
            <a:ext cx="4452123" cy="2383059"/>
            <a:chOff x="3686010" y="1695645"/>
            <a:chExt cx="4452123" cy="2383059"/>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86010" y="1695645"/>
              <a:ext cx="4452123" cy="2383059"/>
            </a:xfrm>
            <a:prstGeom prst="rect">
              <a:avLst/>
            </a:prstGeom>
          </p:spPr>
        </p:pic>
        <p:sp>
          <p:nvSpPr>
            <p:cNvPr id="10" name="Rectangle 9"/>
            <p:cNvSpPr/>
            <p:nvPr/>
          </p:nvSpPr>
          <p:spPr>
            <a:xfrm>
              <a:off x="3952370" y="1918599"/>
              <a:ext cx="4150895" cy="1446550"/>
            </a:xfrm>
            <a:prstGeom prst="rect">
              <a:avLst/>
            </a:prstGeom>
          </p:spPr>
          <p:txBody>
            <a:bodyPr wrap="square">
              <a:spAutoFit/>
            </a:bodyPr>
            <a:lstStyle/>
            <a:p>
              <a:r>
                <a:rPr lang="en-GB" sz="2200" dirty="0"/>
                <a:t>The title of this toolkit is called ‘Crossing the Line’. In this film, where do you think the line was crossed?</a:t>
              </a:r>
            </a:p>
          </p:txBody>
        </p:sp>
      </p:grpSp>
      <p:grpSp>
        <p:nvGrpSpPr>
          <p:cNvPr id="17" name="Group 16"/>
          <p:cNvGrpSpPr/>
          <p:nvPr/>
        </p:nvGrpSpPr>
        <p:grpSpPr>
          <a:xfrm>
            <a:off x="1726528" y="4243664"/>
            <a:ext cx="4451684" cy="2098102"/>
            <a:chOff x="4496137" y="3934007"/>
            <a:chExt cx="4451684" cy="2098102"/>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4003" flipH="1">
              <a:off x="4496137" y="3934007"/>
              <a:ext cx="4451684" cy="2098102"/>
            </a:xfrm>
            <a:prstGeom prst="rect">
              <a:avLst/>
            </a:prstGeom>
          </p:spPr>
        </p:pic>
        <p:sp>
          <p:nvSpPr>
            <p:cNvPr id="11" name="Rectangle 10"/>
            <p:cNvSpPr/>
            <p:nvPr/>
          </p:nvSpPr>
          <p:spPr>
            <a:xfrm rot="936399">
              <a:off x="5039379" y="4181453"/>
              <a:ext cx="3757996" cy="1107996"/>
            </a:xfrm>
            <a:prstGeom prst="rect">
              <a:avLst/>
            </a:prstGeom>
          </p:spPr>
          <p:txBody>
            <a:bodyPr wrap="square">
              <a:spAutoFit/>
            </a:bodyPr>
            <a:lstStyle/>
            <a:p>
              <a:r>
                <a:rPr lang="en-GB" sz="2200" dirty="0">
                  <a:solidFill>
                    <a:schemeClr val="bg1"/>
                  </a:solidFill>
                </a:rPr>
                <a:t>Why do you think the </a:t>
              </a:r>
              <a:r>
                <a:rPr lang="en-GB" sz="2200" dirty="0" err="1">
                  <a:solidFill>
                    <a:schemeClr val="bg1"/>
                  </a:solidFill>
                </a:rPr>
                <a:t>adolecent</a:t>
              </a:r>
              <a:r>
                <a:rPr lang="en-GB" sz="2200" dirty="0">
                  <a:solidFill>
                    <a:schemeClr val="bg1"/>
                  </a:solidFill>
                </a:rPr>
                <a:t> was bullied? Why do you think anyone is bullied?</a:t>
              </a:r>
            </a:p>
          </p:txBody>
        </p:sp>
      </p:grpSp>
      <p:grpSp>
        <p:nvGrpSpPr>
          <p:cNvPr id="12" name="Group 11"/>
          <p:cNvGrpSpPr/>
          <p:nvPr/>
        </p:nvGrpSpPr>
        <p:grpSpPr>
          <a:xfrm rot="21395734">
            <a:off x="306399" y="236554"/>
            <a:ext cx="4451684" cy="2347313"/>
            <a:chOff x="372978" y="131191"/>
            <a:chExt cx="4451684" cy="2347313"/>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78" y="131191"/>
              <a:ext cx="4451684" cy="2347313"/>
            </a:xfrm>
            <a:prstGeom prst="rect">
              <a:avLst/>
            </a:prstGeom>
          </p:spPr>
        </p:pic>
        <p:sp>
          <p:nvSpPr>
            <p:cNvPr id="9" name="Rectangle 8"/>
            <p:cNvSpPr/>
            <p:nvPr/>
          </p:nvSpPr>
          <p:spPr>
            <a:xfrm>
              <a:off x="702759" y="428092"/>
              <a:ext cx="3792122" cy="1107996"/>
            </a:xfrm>
            <a:prstGeom prst="rect">
              <a:avLst/>
            </a:prstGeom>
          </p:spPr>
          <p:txBody>
            <a:bodyPr wrap="square">
              <a:spAutoFit/>
            </a:bodyPr>
            <a:lstStyle/>
            <a:p>
              <a:r>
                <a:rPr lang="en-GB" sz="2200" dirty="0">
                  <a:solidFill>
                    <a:schemeClr val="bg1"/>
                  </a:solidFill>
                </a:rPr>
                <a:t>Is this film realistic? Could a similar situation happen in your school?</a:t>
              </a:r>
            </a:p>
          </p:txBody>
        </p:sp>
      </p:grpSp>
    </p:spTree>
    <p:extLst>
      <p:ext uri="{BB962C8B-B14F-4D97-AF65-F5344CB8AC3E}">
        <p14:creationId xmlns:p14="http://schemas.microsoft.com/office/powerpoint/2010/main" val="402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4121" y="2328181"/>
            <a:ext cx="4544447" cy="2383059"/>
            <a:chOff x="3651142" y="1822856"/>
            <a:chExt cx="4452123" cy="238305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51142" y="1822856"/>
              <a:ext cx="4452123" cy="2383059"/>
            </a:xfrm>
            <a:prstGeom prst="rect">
              <a:avLst/>
            </a:prstGeom>
          </p:spPr>
        </p:pic>
        <p:sp>
          <p:nvSpPr>
            <p:cNvPr id="7" name="Rectangle 6"/>
            <p:cNvSpPr/>
            <p:nvPr/>
          </p:nvSpPr>
          <p:spPr>
            <a:xfrm>
              <a:off x="3876351" y="2124527"/>
              <a:ext cx="4150895" cy="1200329"/>
            </a:xfrm>
            <a:prstGeom prst="rect">
              <a:avLst/>
            </a:prstGeom>
          </p:spPr>
          <p:txBody>
            <a:bodyPr wrap="square">
              <a:spAutoFit/>
            </a:bodyPr>
            <a:lstStyle/>
            <a:p>
              <a:r>
                <a:rPr lang="en-GB" sz="2400" dirty="0"/>
                <a:t>Could him have done anything to stop the bullying? If yes, what could he have done?</a:t>
              </a:r>
            </a:p>
          </p:txBody>
        </p:sp>
      </p:grpSp>
      <p:grpSp>
        <p:nvGrpSpPr>
          <p:cNvPr id="8" name="Group 7"/>
          <p:cNvGrpSpPr/>
          <p:nvPr/>
        </p:nvGrpSpPr>
        <p:grpSpPr>
          <a:xfrm>
            <a:off x="4047237" y="4112652"/>
            <a:ext cx="4451684" cy="2098102"/>
            <a:chOff x="4496137" y="3934007"/>
            <a:chExt cx="4451684" cy="209810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4003" flipH="1">
              <a:off x="4496137" y="3934007"/>
              <a:ext cx="4451684" cy="2098102"/>
            </a:xfrm>
            <a:prstGeom prst="rect">
              <a:avLst/>
            </a:prstGeom>
          </p:spPr>
        </p:pic>
        <p:sp>
          <p:nvSpPr>
            <p:cNvPr id="10" name="Rectangle 9"/>
            <p:cNvSpPr/>
            <p:nvPr/>
          </p:nvSpPr>
          <p:spPr>
            <a:xfrm rot="936399">
              <a:off x="5039379" y="4135287"/>
              <a:ext cx="3757996" cy="1200329"/>
            </a:xfrm>
            <a:prstGeom prst="rect">
              <a:avLst/>
            </a:prstGeom>
          </p:spPr>
          <p:txBody>
            <a:bodyPr wrap="square">
              <a:spAutoFit/>
            </a:bodyPr>
            <a:lstStyle/>
            <a:p>
              <a:r>
                <a:rPr lang="en-GB" sz="2400" dirty="0">
                  <a:solidFill>
                    <a:schemeClr val="bg1"/>
                  </a:solidFill>
                </a:rPr>
                <a:t>What advice would you give to someone if they are being cyberbullied?</a:t>
              </a:r>
            </a:p>
          </p:txBody>
        </p:sp>
      </p:grpSp>
      <p:grpSp>
        <p:nvGrpSpPr>
          <p:cNvPr id="11" name="Group 10"/>
          <p:cNvGrpSpPr/>
          <p:nvPr/>
        </p:nvGrpSpPr>
        <p:grpSpPr>
          <a:xfrm rot="21395734">
            <a:off x="4348335" y="300546"/>
            <a:ext cx="4451684" cy="3258770"/>
            <a:chOff x="303081" y="141782"/>
            <a:chExt cx="4451684" cy="2347313"/>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81" y="141782"/>
              <a:ext cx="4451684" cy="2347313"/>
            </a:xfrm>
            <a:prstGeom prst="rect">
              <a:avLst/>
            </a:prstGeom>
          </p:spPr>
        </p:pic>
        <p:sp>
          <p:nvSpPr>
            <p:cNvPr id="13" name="Rectangle 12"/>
            <p:cNvSpPr/>
            <p:nvPr/>
          </p:nvSpPr>
          <p:spPr>
            <a:xfrm>
              <a:off x="524532" y="418995"/>
              <a:ext cx="3913195" cy="1130636"/>
            </a:xfrm>
            <a:prstGeom prst="rect">
              <a:avLst/>
            </a:prstGeom>
          </p:spPr>
          <p:txBody>
            <a:bodyPr wrap="square">
              <a:spAutoFit/>
            </a:bodyPr>
            <a:lstStyle/>
            <a:p>
              <a:r>
                <a:rPr lang="en-GB" sz="2400" dirty="0">
                  <a:solidFill>
                    <a:schemeClr val="bg1"/>
                  </a:solidFill>
                </a:rPr>
                <a:t>How did he respond to the cyberbullying? What could he have done differently? What did he do well?</a:t>
              </a:r>
            </a:p>
          </p:txBody>
        </p:sp>
      </p:grpSp>
    </p:spTree>
    <p:extLst>
      <p:ext uri="{BB962C8B-B14F-4D97-AF65-F5344CB8AC3E}">
        <p14:creationId xmlns:p14="http://schemas.microsoft.com/office/powerpoint/2010/main" val="26285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33593">
            <a:off x="4224645" y="392451"/>
            <a:ext cx="4787463" cy="577403"/>
          </a:xfrm>
          <a:prstGeom prst="rect">
            <a:avLst/>
          </a:prstGeom>
        </p:spPr>
      </p:pic>
      <p:grpSp>
        <p:nvGrpSpPr>
          <p:cNvPr id="9" name="Group 8"/>
          <p:cNvGrpSpPr/>
          <p:nvPr/>
        </p:nvGrpSpPr>
        <p:grpSpPr>
          <a:xfrm>
            <a:off x="110449" y="1005043"/>
            <a:ext cx="6599717" cy="2572105"/>
            <a:chOff x="210156" y="1795358"/>
            <a:chExt cx="6599717" cy="257210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56" y="1795358"/>
              <a:ext cx="6599717" cy="2572105"/>
            </a:xfrm>
            <a:prstGeom prst="rect">
              <a:avLst/>
            </a:prstGeom>
          </p:spPr>
        </p:pic>
        <p:sp>
          <p:nvSpPr>
            <p:cNvPr id="8" name="Rectangle 7"/>
            <p:cNvSpPr/>
            <p:nvPr/>
          </p:nvSpPr>
          <p:spPr>
            <a:xfrm>
              <a:off x="498817" y="2146879"/>
              <a:ext cx="6022394" cy="1107996"/>
            </a:xfrm>
            <a:prstGeom prst="rect">
              <a:avLst/>
            </a:prstGeom>
          </p:spPr>
          <p:txBody>
            <a:bodyPr wrap="square">
              <a:spAutoFit/>
            </a:bodyPr>
            <a:lstStyle/>
            <a:p>
              <a:r>
                <a:rPr lang="en-GB" sz="2200" dirty="0">
                  <a:solidFill>
                    <a:schemeClr val="bg1"/>
                  </a:solidFill>
                </a:rPr>
                <a:t>How many people bullied him? </a:t>
              </a:r>
            </a:p>
            <a:p>
              <a:r>
                <a:rPr lang="en-GB" sz="2200" dirty="0">
                  <a:solidFill>
                    <a:schemeClr val="bg1"/>
                  </a:solidFill>
                </a:rPr>
                <a:t>Are those who laughed along at the memes/funny pictures also involved in cyberbullying?</a:t>
              </a:r>
            </a:p>
          </p:txBody>
        </p:sp>
      </p:grpSp>
      <p:grpSp>
        <p:nvGrpSpPr>
          <p:cNvPr id="12" name="Group 11"/>
          <p:cNvGrpSpPr/>
          <p:nvPr/>
        </p:nvGrpSpPr>
        <p:grpSpPr>
          <a:xfrm>
            <a:off x="2137162" y="2969667"/>
            <a:ext cx="6656273" cy="3422664"/>
            <a:chOff x="1915167" y="3186484"/>
            <a:chExt cx="6656273" cy="342266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5167" y="3186484"/>
              <a:ext cx="6656273" cy="3422664"/>
            </a:xfrm>
            <a:prstGeom prst="rect">
              <a:avLst/>
            </a:prstGeom>
          </p:spPr>
        </p:pic>
        <p:sp>
          <p:nvSpPr>
            <p:cNvPr id="10" name="Rectangle 9"/>
            <p:cNvSpPr/>
            <p:nvPr/>
          </p:nvSpPr>
          <p:spPr>
            <a:xfrm>
              <a:off x="2210014" y="3596049"/>
              <a:ext cx="6230298" cy="1446550"/>
            </a:xfrm>
            <a:prstGeom prst="rect">
              <a:avLst/>
            </a:prstGeom>
          </p:spPr>
          <p:txBody>
            <a:bodyPr wrap="square">
              <a:spAutoFit/>
            </a:bodyPr>
            <a:lstStyle/>
            <a:p>
              <a:r>
                <a:rPr lang="en-GB" sz="2200" dirty="0"/>
                <a:t>There are many in the film who see what is happening but say nothing to help him. They are called </a:t>
              </a:r>
              <a:r>
                <a:rPr lang="en-GB" sz="2200" b="1" dirty="0"/>
                <a:t>bystanders</a:t>
              </a:r>
              <a:r>
                <a:rPr lang="en-GB" sz="2200" dirty="0"/>
                <a:t>. </a:t>
              </a:r>
            </a:p>
            <a:p>
              <a:r>
                <a:rPr lang="en-GB" sz="2200" dirty="0"/>
                <a:t>Why do you think they remained quiet?</a:t>
              </a:r>
            </a:p>
          </p:txBody>
        </p:sp>
      </p:grpSp>
    </p:spTree>
    <p:extLst>
      <p:ext uri="{BB962C8B-B14F-4D97-AF65-F5344CB8AC3E}">
        <p14:creationId xmlns:p14="http://schemas.microsoft.com/office/powerpoint/2010/main" val="181351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042" y="2633140"/>
            <a:ext cx="8506327" cy="3984228"/>
          </a:xfrm>
          <a:prstGeom prst="rect">
            <a:avLst/>
          </a:prstGeom>
        </p:spPr>
      </p:pic>
      <p:grpSp>
        <p:nvGrpSpPr>
          <p:cNvPr id="11" name="Group 10"/>
          <p:cNvGrpSpPr/>
          <p:nvPr/>
        </p:nvGrpSpPr>
        <p:grpSpPr>
          <a:xfrm>
            <a:off x="2508799" y="333867"/>
            <a:ext cx="4730345" cy="1977108"/>
            <a:chOff x="2677242" y="254849"/>
            <a:chExt cx="4730345" cy="1977108"/>
          </a:xfrm>
        </p:grpSpPr>
        <p:sp>
          <p:nvSpPr>
            <p:cNvPr id="4" name="Rectangle 3"/>
            <p:cNvSpPr/>
            <p:nvPr/>
          </p:nvSpPr>
          <p:spPr>
            <a:xfrm>
              <a:off x="3531654" y="1223215"/>
              <a:ext cx="3875933" cy="769441"/>
            </a:xfrm>
            <a:prstGeom prst="rect">
              <a:avLst/>
            </a:prstGeom>
          </p:spPr>
          <p:txBody>
            <a:bodyPr wrap="none">
              <a:spAutoFit/>
            </a:bodyPr>
            <a:lstStyle/>
            <a:p>
              <a:r>
                <a:rPr lang="en-GB" sz="4400" dirty="0"/>
                <a:t>Walking debate </a:t>
              </a:r>
            </a:p>
          </p:txBody>
        </p:sp>
        <p:sp>
          <p:nvSpPr>
            <p:cNvPr id="5" name="Rectangle 4"/>
            <p:cNvSpPr/>
            <p:nvPr/>
          </p:nvSpPr>
          <p:spPr>
            <a:xfrm>
              <a:off x="3359018" y="437311"/>
              <a:ext cx="2263761" cy="769441"/>
            </a:xfrm>
            <a:prstGeom prst="rect">
              <a:avLst/>
            </a:prstGeom>
          </p:spPr>
          <p:txBody>
            <a:bodyPr wrap="none">
              <a:spAutoFit/>
            </a:bodyPr>
            <a:lstStyle/>
            <a:p>
              <a:r>
                <a:rPr lang="en-GB" sz="4400" dirty="0"/>
                <a:t>Activity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242" y="254849"/>
              <a:ext cx="1032490" cy="1977108"/>
            </a:xfrm>
            <a:prstGeom prst="rect">
              <a:avLst/>
            </a:prstGeom>
          </p:spPr>
        </p:pic>
      </p:grpSp>
      <p:grpSp>
        <p:nvGrpSpPr>
          <p:cNvPr id="8" name="Group 7"/>
          <p:cNvGrpSpPr/>
          <p:nvPr/>
        </p:nvGrpSpPr>
        <p:grpSpPr>
          <a:xfrm>
            <a:off x="7013160" y="3154682"/>
            <a:ext cx="1602746" cy="1232721"/>
            <a:chOff x="8876307" y="1046056"/>
            <a:chExt cx="1959649" cy="150615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8139" y="1046056"/>
              <a:ext cx="1015985" cy="1015985"/>
            </a:xfrm>
            <a:prstGeom prst="rect">
              <a:avLst/>
            </a:prstGeom>
          </p:spPr>
        </p:pic>
        <p:sp>
          <p:nvSpPr>
            <p:cNvPr id="10" name="Rectangle 9"/>
            <p:cNvSpPr/>
            <p:nvPr/>
          </p:nvSpPr>
          <p:spPr>
            <a:xfrm>
              <a:off x="8876307" y="1988143"/>
              <a:ext cx="1959649" cy="564069"/>
            </a:xfrm>
            <a:prstGeom prst="rect">
              <a:avLst/>
            </a:prstGeom>
          </p:spPr>
          <p:txBody>
            <a:bodyPr wrap="none">
              <a:spAutoFit/>
            </a:bodyPr>
            <a:lstStyle/>
            <a:p>
              <a:r>
                <a:rPr lang="en-GB" sz="2400" b="1" dirty="0"/>
                <a:t>10 minutes</a:t>
              </a:r>
            </a:p>
          </p:txBody>
        </p:sp>
      </p:grpSp>
      <p:sp>
        <p:nvSpPr>
          <p:cNvPr id="12" name="TextBox 11"/>
          <p:cNvSpPr txBox="1"/>
          <p:nvPr/>
        </p:nvSpPr>
        <p:spPr>
          <a:xfrm>
            <a:off x="778896" y="2992251"/>
            <a:ext cx="6427213" cy="3539430"/>
          </a:xfrm>
          <a:prstGeom prst="rect">
            <a:avLst/>
          </a:prstGeom>
          <a:noFill/>
        </p:spPr>
        <p:txBody>
          <a:bodyPr wrap="square" rtlCol="0">
            <a:spAutoFit/>
          </a:bodyPr>
          <a:lstStyle/>
          <a:p>
            <a:r>
              <a:rPr lang="en-GB" sz="2400" dirty="0">
                <a:solidFill>
                  <a:schemeClr val="bg1"/>
                </a:solidFill>
              </a:rPr>
              <a:t>On either side of the room you will see a sign saying ‘CYBERBULLYING’ or ‘JUST A JOKE.’ You need to decide if the social media posts you are about to see, cross the line from being a joke to cyberbullying.</a:t>
            </a:r>
          </a:p>
          <a:p>
            <a:endParaRPr lang="en-GB" sz="1100" dirty="0">
              <a:solidFill>
                <a:schemeClr val="bg1"/>
              </a:solidFill>
            </a:endParaRPr>
          </a:p>
          <a:p>
            <a:r>
              <a:rPr lang="en-GB" sz="2400" dirty="0">
                <a:solidFill>
                  <a:schemeClr val="bg1"/>
                </a:solidFill>
              </a:rPr>
              <a:t>The context won’t always be clear, so imagine you are just coming across these posts online and you don’t know the people involved. </a:t>
            </a:r>
          </a:p>
          <a:p>
            <a:endParaRPr lang="en-GB" dirty="0"/>
          </a:p>
        </p:txBody>
      </p:sp>
    </p:spTree>
    <p:extLst>
      <p:ext uri="{BB962C8B-B14F-4D97-AF65-F5344CB8AC3E}">
        <p14:creationId xmlns:p14="http://schemas.microsoft.com/office/powerpoint/2010/main" val="335494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grpSp>
        <p:nvGrpSpPr>
          <p:cNvPr id="10" name="Group 9"/>
          <p:cNvGrpSpPr/>
          <p:nvPr/>
        </p:nvGrpSpPr>
        <p:grpSpPr>
          <a:xfrm>
            <a:off x="421472" y="1077698"/>
            <a:ext cx="8260518" cy="4589176"/>
            <a:chOff x="421472" y="1077698"/>
            <a:chExt cx="8260518" cy="458917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72" y="1077698"/>
              <a:ext cx="8260518" cy="458917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342" t="11625" r="12476" b="148"/>
            <a:stretch/>
          </p:blipFill>
          <p:spPr>
            <a:xfrm>
              <a:off x="613612" y="1371600"/>
              <a:ext cx="955312" cy="84081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8019" t="1053" b="31579"/>
            <a:stretch/>
          </p:blipFill>
          <p:spPr>
            <a:xfrm>
              <a:off x="1653236" y="3049425"/>
              <a:ext cx="565026" cy="55178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2342" t="11625" r="12476" b="148"/>
            <a:stretch/>
          </p:blipFill>
          <p:spPr>
            <a:xfrm>
              <a:off x="1653236" y="3749843"/>
              <a:ext cx="565026" cy="497304"/>
            </a:xfrm>
            <a:prstGeom prst="rect">
              <a:avLst/>
            </a:prstGeom>
          </p:spPr>
        </p:pic>
      </p:grpSp>
    </p:spTree>
    <p:extLst>
      <p:ext uri="{BB962C8B-B14F-4D97-AF65-F5344CB8AC3E}">
        <p14:creationId xmlns:p14="http://schemas.microsoft.com/office/powerpoint/2010/main" val="151866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42210" y="799094"/>
            <a:ext cx="6894095" cy="5247781"/>
          </a:xfrm>
          <a:prstGeom prst="rect">
            <a:avLst/>
          </a:prstGeom>
        </p:spPr>
      </p:pic>
    </p:spTree>
    <p:extLst>
      <p:ext uri="{BB962C8B-B14F-4D97-AF65-F5344CB8AC3E}">
        <p14:creationId xmlns:p14="http://schemas.microsoft.com/office/powerpoint/2010/main" val="936992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831" y="600956"/>
            <a:ext cx="3880337" cy="5644058"/>
          </a:xfrm>
          <a:prstGeom prst="rect">
            <a:avLst/>
          </a:prstGeom>
        </p:spPr>
      </p:pic>
    </p:spTree>
    <p:extLst>
      <p:ext uri="{BB962C8B-B14F-4D97-AF65-F5344CB8AC3E}">
        <p14:creationId xmlns:p14="http://schemas.microsoft.com/office/powerpoint/2010/main" val="209870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005" y="551591"/>
            <a:ext cx="4009989" cy="5742787"/>
          </a:xfrm>
          <a:prstGeom prst="rect">
            <a:avLst/>
          </a:prstGeom>
        </p:spPr>
      </p:pic>
    </p:spTree>
    <p:extLst>
      <p:ext uri="{BB962C8B-B14F-4D97-AF65-F5344CB8AC3E}">
        <p14:creationId xmlns:p14="http://schemas.microsoft.com/office/powerpoint/2010/main" val="416899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69" y="493295"/>
            <a:ext cx="3313768" cy="5881936"/>
          </a:xfrm>
          <a:prstGeom prst="rect">
            <a:avLst/>
          </a:prstGeom>
        </p:spPr>
      </p:pic>
    </p:spTree>
    <p:extLst>
      <p:ext uri="{BB962C8B-B14F-4D97-AF65-F5344CB8AC3E}">
        <p14:creationId xmlns:p14="http://schemas.microsoft.com/office/powerpoint/2010/main" val="3869316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084" y="460660"/>
            <a:ext cx="3337832" cy="5924650"/>
          </a:xfrm>
          <a:prstGeom prst="rect">
            <a:avLst/>
          </a:prstGeom>
        </p:spPr>
      </p:pic>
    </p:spTree>
    <p:extLst>
      <p:ext uri="{BB962C8B-B14F-4D97-AF65-F5344CB8AC3E}">
        <p14:creationId xmlns:p14="http://schemas.microsoft.com/office/powerpoint/2010/main" val="366886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089" y="165563"/>
            <a:ext cx="4358451" cy="1093078"/>
          </a:xfrm>
          <a:prstGeom prst="rect">
            <a:avLst/>
          </a:prstGeom>
        </p:spPr>
      </p:pic>
      <p:grpSp>
        <p:nvGrpSpPr>
          <p:cNvPr id="24" name="Group 23"/>
          <p:cNvGrpSpPr/>
          <p:nvPr/>
        </p:nvGrpSpPr>
        <p:grpSpPr>
          <a:xfrm>
            <a:off x="149121" y="1061153"/>
            <a:ext cx="6909382" cy="937682"/>
            <a:chOff x="334472" y="1162370"/>
            <a:chExt cx="6909382" cy="937682"/>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472" y="1162370"/>
              <a:ext cx="6909382" cy="937682"/>
            </a:xfrm>
            <a:prstGeom prst="rect">
              <a:avLst/>
            </a:prstGeom>
          </p:spPr>
        </p:pic>
        <p:sp>
          <p:nvSpPr>
            <p:cNvPr id="10" name="Rectangle 9"/>
            <p:cNvSpPr/>
            <p:nvPr/>
          </p:nvSpPr>
          <p:spPr>
            <a:xfrm>
              <a:off x="675603" y="1317785"/>
              <a:ext cx="6310569" cy="738664"/>
            </a:xfrm>
            <a:prstGeom prst="rect">
              <a:avLst/>
            </a:prstGeom>
          </p:spPr>
          <p:txBody>
            <a:bodyPr wrap="square">
              <a:spAutoFit/>
            </a:bodyPr>
            <a:lstStyle/>
            <a:p>
              <a:r>
                <a:rPr lang="en-GB" sz="2100" dirty="0">
                  <a:solidFill>
                    <a:schemeClr val="bg1"/>
                  </a:solidFill>
                </a:rPr>
                <a:t>Students can </a:t>
              </a:r>
              <a:r>
                <a:rPr lang="en-GB" sz="2100" u="sng" dirty="0">
                  <a:solidFill>
                    <a:schemeClr val="bg1"/>
                  </a:solidFill>
                </a:rPr>
                <a:t>define cyberbullying </a:t>
              </a:r>
              <a:r>
                <a:rPr lang="en-GB" sz="2100" dirty="0">
                  <a:solidFill>
                    <a:schemeClr val="bg1"/>
                  </a:solidFill>
                </a:rPr>
                <a:t>and recognise examples of it</a:t>
              </a:r>
            </a:p>
          </p:txBody>
        </p:sp>
      </p:grpSp>
      <p:grpSp>
        <p:nvGrpSpPr>
          <p:cNvPr id="21" name="Group 20"/>
          <p:cNvGrpSpPr/>
          <p:nvPr/>
        </p:nvGrpSpPr>
        <p:grpSpPr>
          <a:xfrm>
            <a:off x="975655" y="2123539"/>
            <a:ext cx="7246438" cy="968166"/>
            <a:chOff x="975655" y="2262616"/>
            <a:chExt cx="7246438" cy="96816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655" y="2262616"/>
              <a:ext cx="7246438" cy="968166"/>
            </a:xfrm>
            <a:prstGeom prst="rect">
              <a:avLst/>
            </a:prstGeom>
          </p:spPr>
        </p:pic>
        <p:sp>
          <p:nvSpPr>
            <p:cNvPr id="17" name="Rectangle 16"/>
            <p:cNvSpPr/>
            <p:nvPr/>
          </p:nvSpPr>
          <p:spPr>
            <a:xfrm>
              <a:off x="1816734" y="2454463"/>
              <a:ext cx="6317979" cy="738664"/>
            </a:xfrm>
            <a:prstGeom prst="rect">
              <a:avLst/>
            </a:prstGeom>
          </p:spPr>
          <p:txBody>
            <a:bodyPr wrap="square">
              <a:spAutoFit/>
            </a:bodyPr>
            <a:lstStyle/>
            <a:p>
              <a:r>
                <a:rPr lang="en-GB" sz="2100" dirty="0">
                  <a:solidFill>
                    <a:schemeClr val="bg1"/>
                  </a:solidFill>
                </a:rPr>
                <a:t>Students can </a:t>
              </a:r>
              <a:r>
                <a:rPr lang="en-GB" sz="2100" u="sng" dirty="0">
                  <a:solidFill>
                    <a:schemeClr val="bg1"/>
                  </a:solidFill>
                </a:rPr>
                <a:t>identify which actions cross the line </a:t>
              </a:r>
              <a:r>
                <a:rPr lang="en-GB" sz="2100" dirty="0">
                  <a:solidFill>
                    <a:schemeClr val="bg1"/>
                  </a:solidFill>
                </a:rPr>
                <a:t>between ‘banter’ and cyberbullying</a:t>
              </a:r>
            </a:p>
          </p:txBody>
        </p:sp>
      </p:grpSp>
      <p:grpSp>
        <p:nvGrpSpPr>
          <p:cNvPr id="22" name="Group 21"/>
          <p:cNvGrpSpPr/>
          <p:nvPr/>
        </p:nvGrpSpPr>
        <p:grpSpPr>
          <a:xfrm>
            <a:off x="490252" y="3250959"/>
            <a:ext cx="7528393" cy="1087587"/>
            <a:chOff x="334472" y="3403799"/>
            <a:chExt cx="7528393" cy="108758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72" y="3403799"/>
              <a:ext cx="7528393" cy="1087587"/>
            </a:xfrm>
            <a:prstGeom prst="rect">
              <a:avLst/>
            </a:prstGeom>
          </p:spPr>
        </p:pic>
        <p:sp>
          <p:nvSpPr>
            <p:cNvPr id="18" name="Rectangle 17"/>
            <p:cNvSpPr/>
            <p:nvPr/>
          </p:nvSpPr>
          <p:spPr>
            <a:xfrm>
              <a:off x="877854" y="3600382"/>
              <a:ext cx="6832761" cy="738664"/>
            </a:xfrm>
            <a:prstGeom prst="rect">
              <a:avLst/>
            </a:prstGeom>
          </p:spPr>
          <p:txBody>
            <a:bodyPr wrap="square">
              <a:spAutoFit/>
            </a:bodyPr>
            <a:lstStyle/>
            <a:p>
              <a:r>
                <a:rPr lang="en-GB" sz="2100" dirty="0">
                  <a:solidFill>
                    <a:schemeClr val="bg1"/>
                  </a:solidFill>
                </a:rPr>
                <a:t>Students can</a:t>
              </a:r>
              <a:r>
                <a:rPr lang="en-GB" sz="2100" b="1" dirty="0">
                  <a:solidFill>
                    <a:schemeClr val="bg1"/>
                  </a:solidFill>
                </a:rPr>
                <a:t> </a:t>
              </a:r>
              <a:r>
                <a:rPr lang="en-GB" sz="2100" u="sng" dirty="0">
                  <a:solidFill>
                    <a:schemeClr val="bg1"/>
                  </a:solidFill>
                </a:rPr>
                <a:t>find help and know who to speak to </a:t>
              </a:r>
              <a:r>
                <a:rPr lang="en-GB" sz="2100" dirty="0">
                  <a:solidFill>
                    <a:schemeClr val="bg1"/>
                  </a:solidFill>
                </a:rPr>
                <a:t>if they’re worried about something online</a:t>
              </a:r>
            </a:p>
          </p:txBody>
        </p:sp>
      </p:grpSp>
      <p:grpSp>
        <p:nvGrpSpPr>
          <p:cNvPr id="23" name="Group 22"/>
          <p:cNvGrpSpPr/>
          <p:nvPr/>
        </p:nvGrpSpPr>
        <p:grpSpPr>
          <a:xfrm>
            <a:off x="914263" y="4515574"/>
            <a:ext cx="7632839" cy="927212"/>
            <a:chOff x="914263" y="4609674"/>
            <a:chExt cx="7632839" cy="927212"/>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263" y="4609674"/>
              <a:ext cx="7632839" cy="927212"/>
            </a:xfrm>
            <a:prstGeom prst="rect">
              <a:avLst/>
            </a:prstGeom>
          </p:spPr>
        </p:pic>
        <p:sp>
          <p:nvSpPr>
            <p:cNvPr id="19" name="Rectangle 18"/>
            <p:cNvSpPr/>
            <p:nvPr/>
          </p:nvSpPr>
          <p:spPr>
            <a:xfrm>
              <a:off x="1860112" y="4777981"/>
              <a:ext cx="6361981" cy="738664"/>
            </a:xfrm>
            <a:prstGeom prst="rect">
              <a:avLst/>
            </a:prstGeom>
          </p:spPr>
          <p:txBody>
            <a:bodyPr wrap="square">
              <a:spAutoFit/>
            </a:bodyPr>
            <a:lstStyle/>
            <a:p>
              <a:r>
                <a:rPr lang="en-GB" sz="2100" dirty="0">
                  <a:solidFill>
                    <a:schemeClr val="bg1"/>
                  </a:solidFill>
                </a:rPr>
                <a:t>Students can </a:t>
              </a:r>
              <a:r>
                <a:rPr lang="en-GB" sz="2100" u="sng" dirty="0">
                  <a:solidFill>
                    <a:schemeClr val="bg1"/>
                  </a:solidFill>
                </a:rPr>
                <a:t>give advice </a:t>
              </a:r>
              <a:r>
                <a:rPr lang="en-GB" sz="2100" dirty="0">
                  <a:solidFill>
                    <a:schemeClr val="bg1"/>
                  </a:solidFill>
                </a:rPr>
                <a:t>about how to prevent or stop cyberbullying</a:t>
              </a:r>
            </a:p>
          </p:txBody>
        </p:sp>
      </p:grpSp>
    </p:spTree>
    <p:extLst>
      <p:ext uri="{BB962C8B-B14F-4D97-AF65-F5344CB8AC3E}">
        <p14:creationId xmlns:p14="http://schemas.microsoft.com/office/powerpoint/2010/main" val="258993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457" y="644718"/>
            <a:ext cx="6113085" cy="5556534"/>
          </a:xfrm>
          <a:prstGeom prst="rect">
            <a:avLst/>
          </a:prstGeom>
        </p:spPr>
      </p:pic>
    </p:spTree>
    <p:extLst>
      <p:ext uri="{BB962C8B-B14F-4D97-AF65-F5344CB8AC3E}">
        <p14:creationId xmlns:p14="http://schemas.microsoft.com/office/powerpoint/2010/main" val="3831104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222"/>
            <a:ext cx="9144000" cy="6677526"/>
          </a:xfrm>
          <a:prstGeom prst="rect">
            <a:avLst/>
          </a:prstGeom>
        </p:spPr>
      </p:pic>
      <p:grpSp>
        <p:nvGrpSpPr>
          <p:cNvPr id="9" name="Group 8"/>
          <p:cNvGrpSpPr/>
          <p:nvPr/>
        </p:nvGrpSpPr>
        <p:grpSpPr>
          <a:xfrm>
            <a:off x="424325" y="931617"/>
            <a:ext cx="8295349" cy="4817748"/>
            <a:chOff x="424325" y="931617"/>
            <a:chExt cx="8295349" cy="481774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25" y="931617"/>
              <a:ext cx="8295349" cy="481774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361" t="18299" r="32035"/>
            <a:stretch/>
          </p:blipFill>
          <p:spPr>
            <a:xfrm>
              <a:off x="637953" y="1169580"/>
              <a:ext cx="928548" cy="86655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0336" t="13938" r="4489" b="12032"/>
            <a:stretch/>
          </p:blipFill>
          <p:spPr>
            <a:xfrm>
              <a:off x="1566501" y="2887995"/>
              <a:ext cx="531629" cy="53499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7633" t="9673" b="30370"/>
            <a:stretch/>
          </p:blipFill>
          <p:spPr>
            <a:xfrm>
              <a:off x="1531088" y="3831891"/>
              <a:ext cx="567042" cy="551507"/>
            </a:xfrm>
            <a:prstGeom prst="rect">
              <a:avLst/>
            </a:prstGeom>
          </p:spPr>
        </p:pic>
      </p:grpSp>
    </p:spTree>
    <p:extLst>
      <p:ext uri="{BB962C8B-B14F-4D97-AF65-F5344CB8AC3E}">
        <p14:creationId xmlns:p14="http://schemas.microsoft.com/office/powerpoint/2010/main" val="419951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8667">
            <a:off x="496587" y="422594"/>
            <a:ext cx="2246614" cy="730478"/>
          </a:xfrm>
          <a:prstGeom prst="rect">
            <a:avLst/>
          </a:prstGeom>
        </p:spPr>
      </p:pic>
      <p:grpSp>
        <p:nvGrpSpPr>
          <p:cNvPr id="8" name="Group 7"/>
          <p:cNvGrpSpPr/>
          <p:nvPr/>
        </p:nvGrpSpPr>
        <p:grpSpPr>
          <a:xfrm>
            <a:off x="2271340" y="2164345"/>
            <a:ext cx="4601320" cy="2529309"/>
            <a:chOff x="4325946" y="2248348"/>
            <a:chExt cx="4601320" cy="2529309"/>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946" y="2248348"/>
              <a:ext cx="1320862" cy="2529309"/>
            </a:xfrm>
            <a:prstGeom prst="rect">
              <a:avLst/>
            </a:prstGeom>
          </p:spPr>
        </p:pic>
        <p:sp>
          <p:nvSpPr>
            <p:cNvPr id="6" name="TextBox 5"/>
            <p:cNvSpPr txBox="1"/>
            <p:nvPr/>
          </p:nvSpPr>
          <p:spPr>
            <a:xfrm>
              <a:off x="4986377" y="2409714"/>
              <a:ext cx="3518084" cy="830997"/>
            </a:xfrm>
            <a:prstGeom prst="rect">
              <a:avLst/>
            </a:prstGeom>
            <a:noFill/>
          </p:spPr>
          <p:txBody>
            <a:bodyPr wrap="square" rtlCol="0">
              <a:spAutoFit/>
            </a:bodyPr>
            <a:lstStyle/>
            <a:p>
              <a:r>
                <a:rPr lang="en-GB" sz="2400" dirty="0"/>
                <a:t>Do we still agree with our cyberbullying definition?</a:t>
              </a:r>
            </a:p>
          </p:txBody>
        </p:sp>
        <p:sp>
          <p:nvSpPr>
            <p:cNvPr id="7" name="TextBox 6"/>
            <p:cNvSpPr txBox="1"/>
            <p:nvPr/>
          </p:nvSpPr>
          <p:spPr>
            <a:xfrm>
              <a:off x="5409182" y="3513002"/>
              <a:ext cx="3518084" cy="830997"/>
            </a:xfrm>
            <a:prstGeom prst="rect">
              <a:avLst/>
            </a:prstGeom>
            <a:noFill/>
          </p:spPr>
          <p:txBody>
            <a:bodyPr wrap="square" rtlCol="0">
              <a:spAutoFit/>
            </a:bodyPr>
            <a:lstStyle/>
            <a:p>
              <a:r>
                <a:rPr lang="en-GB" sz="2400" dirty="0"/>
                <a:t>Where would you go for help?</a:t>
              </a:r>
            </a:p>
          </p:txBody>
        </p:sp>
      </p:grpSp>
    </p:spTree>
    <p:extLst>
      <p:ext uri="{BB962C8B-B14F-4D97-AF65-F5344CB8AC3E}">
        <p14:creationId xmlns:p14="http://schemas.microsoft.com/office/powerpoint/2010/main" val="308432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5649" y="1913860"/>
            <a:ext cx="5922335" cy="44656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79" y="330774"/>
            <a:ext cx="5370418" cy="1466128"/>
          </a:xfrm>
          <a:prstGeom prst="rect">
            <a:avLst/>
          </a:prstGeom>
        </p:spPr>
      </p:pic>
      <p:sp>
        <p:nvSpPr>
          <p:cNvPr id="4" name="Rectangle 3"/>
          <p:cNvSpPr/>
          <p:nvPr/>
        </p:nvSpPr>
        <p:spPr>
          <a:xfrm>
            <a:off x="1807532" y="2487765"/>
            <a:ext cx="5018567" cy="3108543"/>
          </a:xfrm>
          <a:prstGeom prst="rect">
            <a:avLst/>
          </a:prstGeom>
        </p:spPr>
        <p:txBody>
          <a:bodyPr wrap="square">
            <a:spAutoFit/>
          </a:bodyPr>
          <a:lstStyle/>
          <a:p>
            <a:r>
              <a:rPr lang="en-GB" sz="2800" dirty="0">
                <a:solidFill>
                  <a:schemeClr val="bg1"/>
                </a:solidFill>
              </a:rPr>
              <a:t>Story “The Maligned Wolf” </a:t>
            </a:r>
          </a:p>
          <a:p>
            <a:r>
              <a:rPr lang="en-GB" sz="2800" dirty="0">
                <a:solidFill>
                  <a:schemeClr val="bg1"/>
                </a:solidFill>
              </a:rPr>
              <a:t>Starter discussion</a:t>
            </a:r>
          </a:p>
          <a:p>
            <a:r>
              <a:rPr lang="en-GB" sz="2800" dirty="0">
                <a:solidFill>
                  <a:schemeClr val="bg1"/>
                </a:solidFill>
              </a:rPr>
              <a:t>Watch film</a:t>
            </a:r>
          </a:p>
          <a:p>
            <a:r>
              <a:rPr lang="en-GB" sz="2800" dirty="0">
                <a:solidFill>
                  <a:schemeClr val="bg1"/>
                </a:solidFill>
              </a:rPr>
              <a:t>Discussion questions</a:t>
            </a:r>
          </a:p>
          <a:p>
            <a:r>
              <a:rPr lang="en-GB" sz="2800" dirty="0">
                <a:solidFill>
                  <a:schemeClr val="bg1"/>
                </a:solidFill>
              </a:rPr>
              <a:t>---------------------------------------</a:t>
            </a:r>
          </a:p>
          <a:p>
            <a:r>
              <a:rPr lang="en-GB" sz="2800" dirty="0">
                <a:solidFill>
                  <a:schemeClr val="bg1"/>
                </a:solidFill>
              </a:rPr>
              <a:t>Activity 1: Walking debate</a:t>
            </a:r>
          </a:p>
          <a:p>
            <a:r>
              <a:rPr lang="en-GB" sz="2800" dirty="0">
                <a:solidFill>
                  <a:schemeClr val="bg1"/>
                </a:solidFill>
              </a:rPr>
              <a:t>Plenary</a:t>
            </a:r>
          </a:p>
        </p:txBody>
      </p:sp>
    </p:spTree>
    <p:extLst>
      <p:ext uri="{BB962C8B-B14F-4D97-AF65-F5344CB8AC3E}">
        <p14:creationId xmlns:p14="http://schemas.microsoft.com/office/powerpoint/2010/main" val="2960810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C6B2B573-87CD-144E-A57B-80B76FD5D048}"/>
              </a:ext>
            </a:extLst>
          </p:cNvPr>
          <p:cNvPicPr>
            <a:picLocks noChangeAspect="1"/>
          </p:cNvPicPr>
          <p:nvPr/>
        </p:nvPicPr>
        <p:blipFill>
          <a:blip r:embed="rId2"/>
          <a:stretch>
            <a:fillRect/>
          </a:stretch>
        </p:blipFill>
        <p:spPr>
          <a:xfrm>
            <a:off x="387350" y="304800"/>
            <a:ext cx="4021364" cy="3002293"/>
          </a:xfrm>
          <a:prstGeom prst="rect">
            <a:avLst/>
          </a:prstGeom>
        </p:spPr>
      </p:pic>
      <p:grpSp>
        <p:nvGrpSpPr>
          <p:cNvPr id="3" name="Group 23">
            <a:extLst>
              <a:ext uri="{FF2B5EF4-FFF2-40B4-BE49-F238E27FC236}">
                <a16:creationId xmlns:a16="http://schemas.microsoft.com/office/drawing/2014/main" xmlns="" id="{A43A1AC4-A006-9041-A2B3-898DD4D0AE95}"/>
              </a:ext>
            </a:extLst>
          </p:cNvPr>
          <p:cNvGrpSpPr/>
          <p:nvPr/>
        </p:nvGrpSpPr>
        <p:grpSpPr>
          <a:xfrm>
            <a:off x="1316614" y="3559425"/>
            <a:ext cx="6909382" cy="937682"/>
            <a:chOff x="334472" y="1162370"/>
            <a:chExt cx="6909382" cy="937682"/>
          </a:xfrm>
        </p:grpSpPr>
        <p:pic>
          <p:nvPicPr>
            <p:cNvPr id="4" name="Picture 5">
              <a:extLst>
                <a:ext uri="{FF2B5EF4-FFF2-40B4-BE49-F238E27FC236}">
                  <a16:creationId xmlns:a16="http://schemas.microsoft.com/office/drawing/2014/main" xmlns="" id="{3AAD3E3B-22AA-E148-9A8C-BA2FD75F2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472" y="1162370"/>
              <a:ext cx="6909382" cy="937682"/>
            </a:xfrm>
            <a:prstGeom prst="rect">
              <a:avLst/>
            </a:prstGeom>
          </p:spPr>
        </p:pic>
        <p:sp>
          <p:nvSpPr>
            <p:cNvPr id="5" name="Rectangle 9">
              <a:extLst>
                <a:ext uri="{FF2B5EF4-FFF2-40B4-BE49-F238E27FC236}">
                  <a16:creationId xmlns:a16="http://schemas.microsoft.com/office/drawing/2014/main" xmlns="" id="{04A53D94-27C3-DE4E-BDA1-A7E2665B3219}"/>
                </a:ext>
              </a:extLst>
            </p:cNvPr>
            <p:cNvSpPr/>
            <p:nvPr/>
          </p:nvSpPr>
          <p:spPr>
            <a:xfrm>
              <a:off x="434573" y="1277268"/>
              <a:ext cx="6310569" cy="707886"/>
            </a:xfrm>
            <a:prstGeom prst="rect">
              <a:avLst/>
            </a:prstGeom>
          </p:spPr>
          <p:txBody>
            <a:bodyPr wrap="square">
              <a:spAutoFit/>
            </a:bodyPr>
            <a:lstStyle/>
            <a:p>
              <a:pPr algn="ctr"/>
              <a:r>
                <a:rPr lang="en-GB" sz="4000" b="1">
                  <a:solidFill>
                    <a:schemeClr val="bg1"/>
                  </a:solidFill>
                </a:rPr>
                <a:t>The Maligned Wolf </a:t>
              </a:r>
              <a:endParaRPr lang="en-GB" sz="4800">
                <a:solidFill>
                  <a:schemeClr val="bg1"/>
                </a:solidFill>
              </a:endParaRPr>
            </a:p>
          </p:txBody>
        </p:sp>
      </p:grpSp>
    </p:spTree>
    <p:extLst>
      <p:ext uri="{BB962C8B-B14F-4D97-AF65-F5344CB8AC3E}">
        <p14:creationId xmlns:p14="http://schemas.microsoft.com/office/powerpoint/2010/main" val="395558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9968" y="3957193"/>
            <a:ext cx="8452339" cy="1938130"/>
            <a:chOff x="363414" y="2459935"/>
            <a:chExt cx="8452339" cy="193813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414" y="2459935"/>
              <a:ext cx="8452339" cy="1938130"/>
            </a:xfrm>
            <a:prstGeom prst="rect">
              <a:avLst/>
            </a:prstGeom>
          </p:spPr>
        </p:pic>
        <p:sp>
          <p:nvSpPr>
            <p:cNvPr id="6" name="Rectangle 5"/>
            <p:cNvSpPr/>
            <p:nvPr/>
          </p:nvSpPr>
          <p:spPr>
            <a:xfrm>
              <a:off x="911701" y="2611430"/>
              <a:ext cx="7316852" cy="1077218"/>
            </a:xfrm>
            <a:prstGeom prst="rect">
              <a:avLst/>
            </a:prstGeom>
          </p:spPr>
          <p:txBody>
            <a:bodyPr wrap="square">
              <a:spAutoFit/>
            </a:bodyPr>
            <a:lstStyle/>
            <a:p>
              <a:r>
                <a:rPr lang="en" sz="3200" dirty="0">
                  <a:solidFill>
                    <a:schemeClr val="bg1"/>
                  </a:solidFill>
                </a:rPr>
                <a:t>All </a:t>
              </a:r>
              <a:r>
                <a:rPr lang="en" sz="3200" b="1" dirty="0">
                  <a:solidFill>
                    <a:schemeClr val="bg1"/>
                  </a:solidFill>
                </a:rPr>
                <a:t>bullying</a:t>
              </a:r>
              <a:r>
                <a:rPr lang="en" sz="3200" dirty="0">
                  <a:solidFill>
                    <a:schemeClr val="bg1"/>
                  </a:solidFill>
                </a:rPr>
                <a:t> is aggressive, but not all aggression is </a:t>
              </a:r>
              <a:r>
                <a:rPr lang="en" sz="3200" b="1" dirty="0">
                  <a:solidFill>
                    <a:schemeClr val="bg1"/>
                  </a:solidFill>
                </a:rPr>
                <a:t>bullying</a:t>
              </a:r>
              <a:r>
                <a:rPr lang="en" sz="3200" dirty="0">
                  <a:solidFill>
                    <a:schemeClr val="bg1"/>
                  </a:solidFill>
                </a:rPr>
                <a:t>. </a:t>
              </a:r>
            </a:p>
          </p:txBody>
        </p:sp>
      </p:grpSp>
      <p:grpSp>
        <p:nvGrpSpPr>
          <p:cNvPr id="13" name="Group 12"/>
          <p:cNvGrpSpPr/>
          <p:nvPr/>
        </p:nvGrpSpPr>
        <p:grpSpPr>
          <a:xfrm>
            <a:off x="1478572" y="833310"/>
            <a:ext cx="6428997" cy="2542936"/>
            <a:chOff x="952499" y="694491"/>
            <a:chExt cx="6002216" cy="218049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9" y="694491"/>
              <a:ext cx="1138701" cy="2180492"/>
            </a:xfrm>
            <a:prstGeom prst="rect">
              <a:avLst/>
            </a:prstGeom>
          </p:spPr>
        </p:pic>
        <p:sp>
          <p:nvSpPr>
            <p:cNvPr id="11" name="TextBox 10"/>
            <p:cNvSpPr txBox="1"/>
            <p:nvPr/>
          </p:nvSpPr>
          <p:spPr>
            <a:xfrm>
              <a:off x="1831731" y="1484323"/>
              <a:ext cx="5122984" cy="870901"/>
            </a:xfrm>
            <a:prstGeom prst="rect">
              <a:avLst/>
            </a:prstGeom>
            <a:noFill/>
          </p:spPr>
          <p:txBody>
            <a:bodyPr wrap="square" rtlCol="0">
              <a:spAutoFit/>
            </a:bodyPr>
            <a:lstStyle/>
            <a:p>
              <a:r>
                <a:rPr lang="en-GB" sz="6000" dirty="0"/>
                <a:t>bullying?</a:t>
              </a:r>
            </a:p>
          </p:txBody>
        </p:sp>
        <p:sp>
          <p:nvSpPr>
            <p:cNvPr id="12" name="Rectangle 11"/>
            <p:cNvSpPr/>
            <p:nvPr/>
          </p:nvSpPr>
          <p:spPr>
            <a:xfrm>
              <a:off x="1673311" y="856276"/>
              <a:ext cx="2539354" cy="870901"/>
            </a:xfrm>
            <a:prstGeom prst="rect">
              <a:avLst/>
            </a:prstGeom>
          </p:spPr>
          <p:txBody>
            <a:bodyPr wrap="none">
              <a:spAutoFit/>
            </a:bodyPr>
            <a:lstStyle/>
            <a:p>
              <a:r>
                <a:rPr lang="en-GB" sz="6000" dirty="0"/>
                <a:t>What is </a:t>
              </a:r>
            </a:p>
          </p:txBody>
        </p:sp>
      </p:grpSp>
      <p:sp>
        <p:nvSpPr>
          <p:cNvPr id="15" name="Rectangle 5">
            <a:extLst>
              <a:ext uri="{FF2B5EF4-FFF2-40B4-BE49-F238E27FC236}">
                <a16:creationId xmlns:a16="http://schemas.microsoft.com/office/drawing/2014/main" xmlns="" id="{4D7E8FBE-D951-094E-8EAC-B16612BA44F4}"/>
              </a:ext>
            </a:extLst>
          </p:cNvPr>
          <p:cNvSpPr/>
          <p:nvPr/>
        </p:nvSpPr>
        <p:spPr>
          <a:xfrm>
            <a:off x="4970549" y="5348644"/>
            <a:ext cx="5240216" cy="523220"/>
          </a:xfrm>
          <a:prstGeom prst="rect">
            <a:avLst/>
          </a:prstGeom>
        </p:spPr>
        <p:txBody>
          <a:bodyPr wrap="square">
            <a:spAutoFit/>
          </a:bodyPr>
          <a:lstStyle/>
          <a:p>
            <a:r>
              <a:rPr lang="en-GB" sz="2800"/>
              <a:t>Comment the sentence</a:t>
            </a:r>
          </a:p>
        </p:txBody>
      </p:sp>
    </p:spTree>
    <p:extLst>
      <p:ext uri="{BB962C8B-B14F-4D97-AF65-F5344CB8AC3E}">
        <p14:creationId xmlns:p14="http://schemas.microsoft.com/office/powerpoint/2010/main" val="163613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6A6FD96E-3B6F-C547-862B-DF0784845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531" y="3649436"/>
            <a:ext cx="9747061" cy="2979964"/>
          </a:xfrm>
          <a:prstGeom prst="rect">
            <a:avLst/>
          </a:prstGeom>
        </p:spPr>
      </p:pic>
      <p:sp>
        <p:nvSpPr>
          <p:cNvPr id="5" name="Retângulo 4">
            <a:extLst>
              <a:ext uri="{FF2B5EF4-FFF2-40B4-BE49-F238E27FC236}">
                <a16:creationId xmlns:a16="http://schemas.microsoft.com/office/drawing/2014/main" xmlns="" id="{3C9F6F49-AF20-8346-80F4-74C0861B3361}"/>
              </a:ext>
            </a:extLst>
          </p:cNvPr>
          <p:cNvSpPr/>
          <p:nvPr/>
        </p:nvSpPr>
        <p:spPr>
          <a:xfrm>
            <a:off x="500720" y="1175187"/>
            <a:ext cx="8335737" cy="2246769"/>
          </a:xfrm>
          <a:prstGeom prst="rect">
            <a:avLst/>
          </a:prstGeom>
        </p:spPr>
        <p:txBody>
          <a:bodyPr wrap="square">
            <a:spAutoFit/>
          </a:bodyPr>
          <a:lstStyle/>
          <a:p>
            <a:pPr algn="just"/>
            <a:r>
              <a:rPr lang="en" sz="2000" dirty="0"/>
              <a:t>Unwanted, aggressive behavior among </a:t>
            </a:r>
            <a:r>
              <a:rPr lang="en" sz="2000" b="1" dirty="0"/>
              <a:t>school</a:t>
            </a:r>
            <a:r>
              <a:rPr lang="en" sz="2000" dirty="0"/>
              <a:t> aged children that involves a real or perceived </a:t>
            </a:r>
            <a:r>
              <a:rPr lang="en" sz="2000" b="1" dirty="0"/>
              <a:t>power imbalance</a:t>
            </a:r>
            <a:r>
              <a:rPr lang="en" sz="2000" dirty="0"/>
              <a:t>. </a:t>
            </a:r>
          </a:p>
          <a:p>
            <a:pPr algn="just"/>
            <a:endParaRPr lang="en" sz="2000" dirty="0"/>
          </a:p>
          <a:p>
            <a:pPr algn="just"/>
            <a:r>
              <a:rPr lang="en" sz="2000" dirty="0"/>
              <a:t>The behavior is </a:t>
            </a:r>
            <a:r>
              <a:rPr lang="en" sz="2000" b="1" dirty="0"/>
              <a:t>repeated</a:t>
            </a:r>
            <a:r>
              <a:rPr lang="en" sz="2000" dirty="0"/>
              <a:t>, or has the potential to be repeated, </a:t>
            </a:r>
            <a:r>
              <a:rPr lang="en" sz="2000" b="1" dirty="0"/>
              <a:t>over time</a:t>
            </a:r>
            <a:r>
              <a:rPr lang="en" sz="2000" dirty="0"/>
              <a:t>. </a:t>
            </a:r>
          </a:p>
          <a:p>
            <a:pPr algn="just"/>
            <a:endParaRPr lang="en" sz="2000" dirty="0"/>
          </a:p>
          <a:p>
            <a:pPr algn="just"/>
            <a:r>
              <a:rPr lang="en" sz="2000" dirty="0"/>
              <a:t>Both kids who are bullied and who bully others may have serious, </a:t>
            </a:r>
            <a:r>
              <a:rPr lang="en" sz="2000" b="1" dirty="0"/>
              <a:t>lasting problems</a:t>
            </a:r>
            <a:r>
              <a:rPr lang="en" sz="2000" dirty="0"/>
              <a:t>.</a:t>
            </a:r>
          </a:p>
        </p:txBody>
      </p:sp>
      <p:grpSp>
        <p:nvGrpSpPr>
          <p:cNvPr id="6" name="Group 12">
            <a:extLst>
              <a:ext uri="{FF2B5EF4-FFF2-40B4-BE49-F238E27FC236}">
                <a16:creationId xmlns:a16="http://schemas.microsoft.com/office/drawing/2014/main" xmlns="" id="{9416651D-D4FE-1C47-8CF8-4BCE2DD35BF6}"/>
              </a:ext>
            </a:extLst>
          </p:cNvPr>
          <p:cNvGrpSpPr/>
          <p:nvPr/>
        </p:nvGrpSpPr>
        <p:grpSpPr>
          <a:xfrm>
            <a:off x="0" y="1"/>
            <a:ext cx="2219460" cy="1094014"/>
            <a:chOff x="952499" y="694491"/>
            <a:chExt cx="3195022" cy="2180492"/>
          </a:xfrm>
        </p:grpSpPr>
        <p:pic>
          <p:nvPicPr>
            <p:cNvPr id="7" name="Picture 9">
              <a:extLst>
                <a:ext uri="{FF2B5EF4-FFF2-40B4-BE49-F238E27FC236}">
                  <a16:creationId xmlns:a16="http://schemas.microsoft.com/office/drawing/2014/main" xmlns="" id="{C4BDB700-40AB-7248-89D1-F479A4604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9" y="694491"/>
              <a:ext cx="1138701" cy="2180492"/>
            </a:xfrm>
            <a:prstGeom prst="rect">
              <a:avLst/>
            </a:prstGeom>
          </p:spPr>
        </p:pic>
        <p:sp>
          <p:nvSpPr>
            <p:cNvPr id="9" name="Rectangle 11">
              <a:extLst>
                <a:ext uri="{FF2B5EF4-FFF2-40B4-BE49-F238E27FC236}">
                  <a16:creationId xmlns:a16="http://schemas.microsoft.com/office/drawing/2014/main" xmlns="" id="{E80EB67A-AC7B-394B-AF9A-6959931F5712}"/>
                </a:ext>
              </a:extLst>
            </p:cNvPr>
            <p:cNvSpPr/>
            <p:nvPr/>
          </p:nvSpPr>
          <p:spPr>
            <a:xfrm>
              <a:off x="1673310" y="856276"/>
              <a:ext cx="2474211" cy="1288210"/>
            </a:xfrm>
            <a:prstGeom prst="rect">
              <a:avLst/>
            </a:prstGeom>
          </p:spPr>
          <p:txBody>
            <a:bodyPr wrap="none">
              <a:spAutoFit/>
            </a:bodyPr>
            <a:lstStyle/>
            <a:p>
              <a:r>
                <a:rPr lang="en-GB" sz="3600" b="1" dirty="0"/>
                <a:t>Bullying</a:t>
              </a:r>
            </a:p>
          </p:txBody>
        </p:sp>
      </p:grpSp>
      <p:sp>
        <p:nvSpPr>
          <p:cNvPr id="10" name="Retângulo 9">
            <a:extLst>
              <a:ext uri="{FF2B5EF4-FFF2-40B4-BE49-F238E27FC236}">
                <a16:creationId xmlns:a16="http://schemas.microsoft.com/office/drawing/2014/main" xmlns="" id="{8621312E-EBCF-A247-BA56-E652E58CE58F}"/>
              </a:ext>
            </a:extLst>
          </p:cNvPr>
          <p:cNvSpPr/>
          <p:nvPr/>
        </p:nvSpPr>
        <p:spPr>
          <a:xfrm>
            <a:off x="244699" y="3985256"/>
            <a:ext cx="8591758" cy="2308324"/>
          </a:xfrm>
          <a:prstGeom prst="rect">
            <a:avLst/>
          </a:prstGeom>
        </p:spPr>
        <p:txBody>
          <a:bodyPr wrap="square">
            <a:spAutoFit/>
          </a:bodyPr>
          <a:lstStyle/>
          <a:p>
            <a:r>
              <a:rPr lang="en" dirty="0">
                <a:solidFill>
                  <a:schemeClr val="bg1"/>
                </a:solidFill>
              </a:rPr>
              <a:t>In order to be considered bullying, the behavior must be aggressive and include:</a:t>
            </a:r>
          </a:p>
          <a:p>
            <a:endParaRPr lang="en" dirty="0">
              <a:solidFill>
                <a:schemeClr val="bg1"/>
              </a:solidFill>
            </a:endParaRPr>
          </a:p>
          <a:p>
            <a:r>
              <a:rPr lang="en" b="1" dirty="0">
                <a:solidFill>
                  <a:schemeClr val="bg1"/>
                </a:solidFill>
              </a:rPr>
              <a:t>An Imbalance of Power:</a:t>
            </a:r>
            <a:r>
              <a:rPr lang="en" dirty="0">
                <a:solidFill>
                  <a:schemeClr val="bg1"/>
                </a:solidFill>
              </a:rPr>
              <a:t> Kids who bully use their power—such as physical strength, access to embarrassing information, or popularity—to control or harm others. Power imbalances can change over time and in different situations, even if they involve the same people.</a:t>
            </a:r>
          </a:p>
          <a:p>
            <a:endParaRPr lang="en" dirty="0">
              <a:solidFill>
                <a:schemeClr val="bg1"/>
              </a:solidFill>
            </a:endParaRPr>
          </a:p>
          <a:p>
            <a:r>
              <a:rPr lang="en" b="1" dirty="0">
                <a:solidFill>
                  <a:schemeClr val="bg1"/>
                </a:solidFill>
              </a:rPr>
              <a:t>Repetition:</a:t>
            </a:r>
            <a:r>
              <a:rPr lang="en" dirty="0">
                <a:solidFill>
                  <a:schemeClr val="bg1"/>
                </a:solidFill>
              </a:rPr>
              <a:t> Bullying behaviors happen more than once or have the potential to happen more than once.</a:t>
            </a:r>
          </a:p>
        </p:txBody>
      </p:sp>
    </p:spTree>
    <p:extLst>
      <p:ext uri="{BB962C8B-B14F-4D97-AF65-F5344CB8AC3E}">
        <p14:creationId xmlns:p14="http://schemas.microsoft.com/office/powerpoint/2010/main" val="15886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9968" y="3957193"/>
            <a:ext cx="8452339" cy="1938130"/>
            <a:chOff x="363414" y="2459935"/>
            <a:chExt cx="8452339" cy="193813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414" y="2459935"/>
              <a:ext cx="8452339" cy="1938130"/>
            </a:xfrm>
            <a:prstGeom prst="rect">
              <a:avLst/>
            </a:prstGeom>
          </p:spPr>
        </p:pic>
        <p:sp>
          <p:nvSpPr>
            <p:cNvPr id="6" name="Rectangle 5"/>
            <p:cNvSpPr/>
            <p:nvPr/>
          </p:nvSpPr>
          <p:spPr>
            <a:xfrm>
              <a:off x="808892" y="2831081"/>
              <a:ext cx="5240216" cy="1077218"/>
            </a:xfrm>
            <a:prstGeom prst="rect">
              <a:avLst/>
            </a:prstGeom>
          </p:spPr>
          <p:txBody>
            <a:bodyPr wrap="square">
              <a:spAutoFit/>
            </a:bodyPr>
            <a:lstStyle/>
            <a:p>
              <a:r>
                <a:rPr lang="en-GB" sz="3200" dirty="0">
                  <a:solidFill>
                    <a:schemeClr val="bg1"/>
                  </a:solidFill>
                </a:rPr>
                <a:t>Task: In pairs, write a </a:t>
              </a:r>
              <a:r>
                <a:rPr lang="en-GB" sz="3200" b="1" dirty="0">
                  <a:solidFill>
                    <a:schemeClr val="bg1"/>
                  </a:solidFill>
                </a:rPr>
                <a:t>definition of cyberbullying</a:t>
              </a:r>
            </a:p>
          </p:txBody>
        </p:sp>
      </p:grpSp>
      <p:grpSp>
        <p:nvGrpSpPr>
          <p:cNvPr id="13" name="Group 12"/>
          <p:cNvGrpSpPr/>
          <p:nvPr/>
        </p:nvGrpSpPr>
        <p:grpSpPr>
          <a:xfrm>
            <a:off x="1478572" y="833310"/>
            <a:ext cx="6428997" cy="2542936"/>
            <a:chOff x="952499" y="694491"/>
            <a:chExt cx="6002216" cy="218049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9" y="694491"/>
              <a:ext cx="1138701" cy="2180492"/>
            </a:xfrm>
            <a:prstGeom prst="rect">
              <a:avLst/>
            </a:prstGeom>
          </p:spPr>
        </p:pic>
        <p:sp>
          <p:nvSpPr>
            <p:cNvPr id="11" name="TextBox 10"/>
            <p:cNvSpPr txBox="1"/>
            <p:nvPr/>
          </p:nvSpPr>
          <p:spPr>
            <a:xfrm>
              <a:off x="1831731" y="1484323"/>
              <a:ext cx="5122984" cy="870901"/>
            </a:xfrm>
            <a:prstGeom prst="rect">
              <a:avLst/>
            </a:prstGeom>
            <a:noFill/>
          </p:spPr>
          <p:txBody>
            <a:bodyPr wrap="square" rtlCol="0">
              <a:spAutoFit/>
            </a:bodyPr>
            <a:lstStyle/>
            <a:p>
              <a:r>
                <a:rPr lang="en-GB" sz="6000" dirty="0"/>
                <a:t>cyberbullying?</a:t>
              </a:r>
            </a:p>
          </p:txBody>
        </p:sp>
        <p:sp>
          <p:nvSpPr>
            <p:cNvPr id="12" name="Rectangle 11"/>
            <p:cNvSpPr/>
            <p:nvPr/>
          </p:nvSpPr>
          <p:spPr>
            <a:xfrm>
              <a:off x="1673311" y="856276"/>
              <a:ext cx="2539354" cy="870901"/>
            </a:xfrm>
            <a:prstGeom prst="rect">
              <a:avLst/>
            </a:prstGeom>
          </p:spPr>
          <p:txBody>
            <a:bodyPr wrap="none">
              <a:spAutoFit/>
            </a:bodyPr>
            <a:lstStyle/>
            <a:p>
              <a:r>
                <a:rPr lang="en-GB" sz="6000" dirty="0"/>
                <a:t>What is </a:t>
              </a: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315" y="4263476"/>
            <a:ext cx="1015985" cy="1015985"/>
          </a:xfrm>
          <a:prstGeom prst="rect">
            <a:avLst/>
          </a:prstGeom>
        </p:spPr>
      </p:pic>
      <p:sp>
        <p:nvSpPr>
          <p:cNvPr id="4" name="Rectangle 3"/>
          <p:cNvSpPr/>
          <p:nvPr/>
        </p:nvSpPr>
        <p:spPr>
          <a:xfrm>
            <a:off x="6434504" y="5143947"/>
            <a:ext cx="1658274" cy="523220"/>
          </a:xfrm>
          <a:prstGeom prst="rect">
            <a:avLst/>
          </a:prstGeom>
        </p:spPr>
        <p:txBody>
          <a:bodyPr wrap="none">
            <a:spAutoFit/>
          </a:bodyPr>
          <a:lstStyle/>
          <a:p>
            <a:r>
              <a:rPr lang="en-GB" sz="2800" b="1" dirty="0"/>
              <a:t>2 minutes</a:t>
            </a:r>
          </a:p>
        </p:txBody>
      </p:sp>
    </p:spTree>
    <p:extLst>
      <p:ext uri="{BB962C8B-B14F-4D97-AF65-F5344CB8AC3E}">
        <p14:creationId xmlns:p14="http://schemas.microsoft.com/office/powerpoint/2010/main" val="15721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4695"/>
            <a:ext cx="9144000" cy="6412831"/>
          </a:xfrm>
          <a:prstGeom prst="rect">
            <a:avLst/>
          </a:prstGeom>
        </p:spPr>
      </p:pic>
      <p:sp>
        <p:nvSpPr>
          <p:cNvPr id="3" name="Content Placeholder 2"/>
          <p:cNvSpPr>
            <a:spLocks noGrp="1"/>
          </p:cNvSpPr>
          <p:nvPr>
            <p:ph idx="1"/>
          </p:nvPr>
        </p:nvSpPr>
        <p:spPr>
          <a:xfrm rot="339654">
            <a:off x="403439" y="2553073"/>
            <a:ext cx="4474691" cy="1981150"/>
          </a:xfrm>
        </p:spPr>
        <p:txBody>
          <a:bodyPr>
            <a:normAutofit/>
          </a:bodyPr>
          <a:lstStyle/>
          <a:p>
            <a:pPr marL="0" indent="0" algn="ctr">
              <a:buNone/>
            </a:pPr>
            <a:r>
              <a:rPr lang="en-GB" sz="2400" dirty="0">
                <a:solidFill>
                  <a:schemeClr val="bg1"/>
                </a:solidFill>
              </a:rPr>
              <a:t>What would be the consequences for you, others involved, your family or your friends if the school found out you had been cyberbullying another student?</a:t>
            </a:r>
          </a:p>
        </p:txBody>
      </p:sp>
      <p:sp>
        <p:nvSpPr>
          <p:cNvPr id="5" name="Rectangle 4"/>
          <p:cNvSpPr/>
          <p:nvPr/>
        </p:nvSpPr>
        <p:spPr>
          <a:xfrm rot="21440438">
            <a:off x="617600" y="836175"/>
            <a:ext cx="5016179" cy="954107"/>
          </a:xfrm>
          <a:prstGeom prst="rect">
            <a:avLst/>
          </a:prstGeom>
        </p:spPr>
        <p:txBody>
          <a:bodyPr wrap="square">
            <a:spAutoFit/>
          </a:bodyPr>
          <a:lstStyle/>
          <a:p>
            <a:r>
              <a:rPr lang="en-GB" sz="2800" dirty="0">
                <a:solidFill>
                  <a:schemeClr val="bg1"/>
                </a:solidFill>
              </a:rPr>
              <a:t>How is cyberbullying different to physical bullying? Is it worse? </a:t>
            </a:r>
          </a:p>
        </p:txBody>
      </p:sp>
      <p:sp>
        <p:nvSpPr>
          <p:cNvPr id="6" name="Rectangle 5"/>
          <p:cNvSpPr/>
          <p:nvPr/>
        </p:nvSpPr>
        <p:spPr>
          <a:xfrm rot="316767">
            <a:off x="5001073" y="3727891"/>
            <a:ext cx="3655158" cy="954107"/>
          </a:xfrm>
          <a:prstGeom prst="rect">
            <a:avLst/>
          </a:prstGeom>
        </p:spPr>
        <p:txBody>
          <a:bodyPr wrap="square">
            <a:spAutoFit/>
          </a:bodyPr>
          <a:lstStyle/>
          <a:p>
            <a:r>
              <a:rPr lang="en-GB" sz="2800" dirty="0">
                <a:solidFill>
                  <a:schemeClr val="bg1"/>
                </a:solidFill>
              </a:rPr>
              <a:t>Can you give examples of cyberbullying?</a:t>
            </a:r>
          </a:p>
        </p:txBody>
      </p:sp>
      <p:sp>
        <p:nvSpPr>
          <p:cNvPr id="7" name="Rectangle 6"/>
          <p:cNvSpPr/>
          <p:nvPr/>
        </p:nvSpPr>
        <p:spPr>
          <a:xfrm rot="623552">
            <a:off x="2482604" y="2259277"/>
            <a:ext cx="5744608" cy="533737"/>
          </a:xfrm>
          <a:prstGeom prst="rect">
            <a:avLst/>
          </a:prstGeom>
        </p:spPr>
        <p:txBody>
          <a:bodyPr wrap="square">
            <a:spAutoFit/>
          </a:bodyPr>
          <a:lstStyle/>
          <a:p>
            <a:r>
              <a:rPr lang="en-GB" sz="2800" dirty="0">
                <a:solidFill>
                  <a:schemeClr val="bg1"/>
                </a:solidFill>
              </a:rPr>
              <a:t>Why would someone be cyberbullied?</a:t>
            </a:r>
          </a:p>
        </p:txBody>
      </p:sp>
      <p:sp>
        <p:nvSpPr>
          <p:cNvPr id="8" name="Rectangle 7"/>
          <p:cNvSpPr/>
          <p:nvPr/>
        </p:nvSpPr>
        <p:spPr>
          <a:xfrm rot="537888">
            <a:off x="5679893" y="862549"/>
            <a:ext cx="3208101" cy="1631216"/>
          </a:xfrm>
          <a:prstGeom prst="rect">
            <a:avLst/>
          </a:prstGeom>
        </p:spPr>
        <p:txBody>
          <a:bodyPr wrap="square">
            <a:spAutoFit/>
          </a:bodyPr>
          <a:lstStyle/>
          <a:p>
            <a:pPr algn="ctr"/>
            <a:r>
              <a:rPr lang="en-GB" sz="2500" dirty="0">
                <a:solidFill>
                  <a:schemeClr val="bg1"/>
                </a:solidFill>
              </a:rPr>
              <a:t>Can you name some adjectives that would describe someone who is being cyberbullied?</a:t>
            </a:r>
          </a:p>
        </p:txBody>
      </p:sp>
      <p:sp>
        <p:nvSpPr>
          <p:cNvPr id="9" name="TextBox 8"/>
          <p:cNvSpPr txBox="1"/>
          <p:nvPr/>
        </p:nvSpPr>
        <p:spPr>
          <a:xfrm rot="317238">
            <a:off x="5584867" y="3146186"/>
            <a:ext cx="1603586" cy="646331"/>
          </a:xfrm>
          <a:prstGeom prst="rect">
            <a:avLst/>
          </a:prstGeom>
          <a:noFill/>
        </p:spPr>
        <p:txBody>
          <a:bodyPr wrap="square" rtlCol="0">
            <a:spAutoFit/>
          </a:bodyPr>
          <a:lstStyle/>
          <a:p>
            <a:r>
              <a:rPr lang="en-GB" sz="3600" dirty="0">
                <a:solidFill>
                  <a:schemeClr val="bg1"/>
                </a:solidFill>
                <a:latin typeface="Goudy Stout" panose="0202090407030B020401" pitchFamily="18" charset="0"/>
              </a:rPr>
              <a:t>????</a:t>
            </a:r>
          </a:p>
        </p:txBody>
      </p:sp>
      <p:sp>
        <p:nvSpPr>
          <p:cNvPr id="11" name="TextBox 10"/>
          <p:cNvSpPr txBox="1"/>
          <p:nvPr/>
        </p:nvSpPr>
        <p:spPr>
          <a:xfrm>
            <a:off x="1659176" y="1843575"/>
            <a:ext cx="750135" cy="646331"/>
          </a:xfrm>
          <a:prstGeom prst="rect">
            <a:avLst/>
          </a:prstGeom>
          <a:noFill/>
        </p:spPr>
        <p:txBody>
          <a:bodyPr wrap="square" rtlCol="0">
            <a:spAutoFit/>
          </a:bodyPr>
          <a:lstStyle/>
          <a:p>
            <a:r>
              <a:rPr lang="en-GB" sz="3600" dirty="0">
                <a:solidFill>
                  <a:schemeClr val="bg1"/>
                </a:solidFill>
                <a:latin typeface="Goudy Stout" panose="0202090407030B020401" pitchFamily="18" charset="0"/>
              </a:rPr>
              <a:t>!!</a:t>
            </a:r>
          </a:p>
        </p:txBody>
      </p:sp>
      <p:sp>
        <p:nvSpPr>
          <p:cNvPr id="12" name="TextBox 11"/>
          <p:cNvSpPr txBox="1"/>
          <p:nvPr/>
        </p:nvSpPr>
        <p:spPr>
          <a:xfrm rot="317238">
            <a:off x="4805798" y="1652530"/>
            <a:ext cx="654400" cy="646331"/>
          </a:xfrm>
          <a:prstGeom prst="rect">
            <a:avLst/>
          </a:prstGeom>
          <a:noFill/>
        </p:spPr>
        <p:txBody>
          <a:bodyPr wrap="square" rtlCol="0">
            <a:spAutoFit/>
          </a:bodyPr>
          <a:lstStyle/>
          <a:p>
            <a:r>
              <a:rPr lang="en-GB" sz="3600" b="1" dirty="0">
                <a:solidFill>
                  <a:schemeClr val="bg1"/>
                </a:solidFill>
                <a:latin typeface="Goudy Stout" panose="0202090407030B020401" pitchFamily="18" charset="0"/>
              </a:rPr>
              <a:t>#</a:t>
            </a:r>
          </a:p>
        </p:txBody>
      </p:sp>
    </p:spTree>
    <p:extLst>
      <p:ext uri="{BB962C8B-B14F-4D97-AF65-F5344CB8AC3E}">
        <p14:creationId xmlns:p14="http://schemas.microsoft.com/office/powerpoint/2010/main" val="26101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53" y="94483"/>
            <a:ext cx="4903633" cy="955921"/>
          </a:xfrm>
          <a:prstGeom prst="rect">
            <a:avLst/>
          </a:prstGeom>
        </p:spPr>
      </p:pic>
      <p:sp>
        <p:nvSpPr>
          <p:cNvPr id="8" name="Rectangle 7"/>
          <p:cNvSpPr/>
          <p:nvPr/>
        </p:nvSpPr>
        <p:spPr>
          <a:xfrm>
            <a:off x="499622" y="321546"/>
            <a:ext cx="4978614" cy="584775"/>
          </a:xfrm>
          <a:prstGeom prst="rect">
            <a:avLst/>
          </a:prstGeom>
        </p:spPr>
        <p:txBody>
          <a:bodyPr wrap="square">
            <a:spAutoFit/>
          </a:bodyPr>
          <a:lstStyle/>
          <a:p>
            <a:pPr algn="ctr"/>
            <a:r>
              <a:rPr lang="en-GB" sz="3200" dirty="0">
                <a:solidFill>
                  <a:schemeClr val="bg1"/>
                </a:solidFill>
              </a:rPr>
              <a:t>Watch “</a:t>
            </a:r>
            <a:r>
              <a:rPr lang="en-GB" sz="3200" b="1" dirty="0">
                <a:solidFill>
                  <a:schemeClr val="bg1"/>
                </a:solidFill>
              </a:rPr>
              <a:t>Crossing the Line</a:t>
            </a:r>
            <a:r>
              <a:rPr lang="en-GB" sz="3200" dirty="0">
                <a:solidFill>
                  <a:schemeClr val="bg1"/>
                </a:solidFill>
              </a:rPr>
              <a:t>”</a:t>
            </a:r>
            <a:endParaRPr lang="en-GB" sz="3200" b="1" dirty="0">
              <a:solidFill>
                <a:schemeClr val="bg1"/>
              </a:solidFill>
            </a:endParaRPr>
          </a:p>
        </p:txBody>
      </p:sp>
      <p:pic>
        <p:nvPicPr>
          <p:cNvPr id="3" name="Childnet International - Cyber Bullying.mp4">
            <a:hlinkClick r:id="" action="ppaction://media"/>
            <a:extLst>
              <a:ext uri="{FF2B5EF4-FFF2-40B4-BE49-F238E27FC236}">
                <a16:creationId xmlns:a16="http://schemas.microsoft.com/office/drawing/2014/main" xmlns="" id="{07592268-4DB7-B149-BEB1-596D3910DC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1638" y="1825625"/>
            <a:ext cx="5802312" cy="4351338"/>
          </a:xfrm>
        </p:spPr>
      </p:pic>
    </p:spTree>
    <p:extLst>
      <p:ext uri="{BB962C8B-B14F-4D97-AF65-F5344CB8AC3E}">
        <p14:creationId xmlns:p14="http://schemas.microsoft.com/office/powerpoint/2010/main" val="32499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2017</TotalTime>
  <Words>689</Words>
  <Application>Microsoft Office PowerPoint</Application>
  <PresentationFormat>Apresentação no Ecrã (4:3)</PresentationFormat>
  <Paragraphs>70</Paragraphs>
  <Slides>22</Slides>
  <Notes>3</Notes>
  <HiddenSlides>0</HiddenSlides>
  <MMClips>1</MMClips>
  <ScaleCrop>false</ScaleCrop>
  <HeadingPairs>
    <vt:vector size="4" baseType="variant">
      <vt:variant>
        <vt:lpstr>Tema</vt:lpstr>
      </vt:variant>
      <vt:variant>
        <vt:i4>1</vt:i4>
      </vt:variant>
      <vt:variant>
        <vt:lpstr>Títulos dos diapositivos</vt:lpstr>
      </vt:variant>
      <vt:variant>
        <vt:i4>22</vt:i4>
      </vt:variant>
    </vt:vector>
  </HeadingPairs>
  <TitlesOfParts>
    <vt:vector size="23" baseType="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Cliodhna Purdue</dc:creator>
  <cp:lastModifiedBy>c.peneda</cp:lastModifiedBy>
  <cp:revision>59</cp:revision>
  <dcterms:created xsi:type="dcterms:W3CDTF">2016-02-16T11:42:09Z</dcterms:created>
  <dcterms:modified xsi:type="dcterms:W3CDTF">2019-03-26T12:09:42Z</dcterms:modified>
</cp:coreProperties>
</file>