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72" r:id="rId9"/>
    <p:sldId id="271" r:id="rId10"/>
    <p:sldId id="262" r:id="rId11"/>
    <p:sldId id="263" r:id="rId12"/>
    <p:sldId id="264" r:id="rId13"/>
    <p:sldId id="265" r:id="rId14"/>
    <p:sldId id="266" r:id="rId15"/>
    <p:sldId id="270" r:id="rId16"/>
    <p:sldId id="267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E14"/>
    <a:srgbClr val="A96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5"/>
    <p:restoredTop sz="94665"/>
  </p:normalViewPr>
  <p:slideViewPr>
    <p:cSldViewPr snapToGrid="0" snapToObjects="1">
      <p:cViewPr varScale="1">
        <p:scale>
          <a:sx n="115" d="100"/>
          <a:sy n="115" d="100"/>
        </p:scale>
        <p:origin x="61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B8EAA4-E9A7-4025-829C-9B369E93F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140C0-2006-C94C-8A61-E4080FE329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8243" r="9091" b="33661"/>
          <a:stretch/>
        </p:blipFill>
        <p:spPr>
          <a:xfrm>
            <a:off x="3644381" y="453643"/>
            <a:ext cx="8101085" cy="537691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20479CA-0FC6-4618-9AD6-4EE3BEB93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BD1825-BE06-4377-B19E-5AFD35291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A32B8CE-F79D-4460-B6EA-55ECEBA0E2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5D40C4-5249-4DBD-A713-A9827E417A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B78C735-89AA-4799-9CF7-8F5AD1AFD2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Dreptunghi 6"/>
          <p:cNvSpPr/>
          <p:nvPr/>
        </p:nvSpPr>
        <p:spPr>
          <a:xfrm>
            <a:off x="446535" y="453643"/>
            <a:ext cx="1991798" cy="45062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794E6-5393-A248-88B6-70A169541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789" y="4305993"/>
            <a:ext cx="10037882" cy="77351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Short-term </a:t>
            </a:r>
            <a:r>
              <a:rPr lang="en-US" sz="2000" b="1" dirty="0">
                <a:solidFill>
                  <a:schemeClr val="bg1"/>
                </a:solidFill>
              </a:rPr>
              <a:t>joint staff </a:t>
            </a:r>
            <a:r>
              <a:rPr lang="en-US" sz="2000" b="1" dirty="0" smtClean="0">
                <a:solidFill>
                  <a:schemeClr val="bg1"/>
                </a:solidFill>
              </a:rPr>
              <a:t>training</a:t>
            </a:r>
            <a:r>
              <a:rPr lang="ro-RO" b="1" dirty="0" smtClean="0">
                <a:solidFill>
                  <a:schemeClr val="bg1"/>
                </a:solidFill>
              </a:rPr>
              <a:t>-</a:t>
            </a:r>
            <a:r>
              <a:rPr lang="en-US" sz="4000" dirty="0">
                <a:solidFill>
                  <a:srgbClr val="C07E14"/>
                </a:solidFill>
              </a:rPr>
              <a:t> </a:t>
            </a:r>
            <a:r>
              <a:rPr lang="en-US" sz="2200" dirty="0">
                <a:solidFill>
                  <a:srgbClr val="C07E14"/>
                </a:solidFill>
              </a:rPr>
              <a:t>BULLYING LEAVES BRUISES INSIDE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294E7-5513-F84B-83A3-CA13F4CEE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781" y="5171839"/>
            <a:ext cx="7125691" cy="750209"/>
          </a:xfrm>
        </p:spPr>
        <p:txBody>
          <a:bodyPr>
            <a:noAutofit/>
          </a:bodyPr>
          <a:lstStyle/>
          <a:p>
            <a:r>
              <a:rPr lang="ro-RO" sz="1800" b="1" dirty="0" err="1" smtClean="0">
                <a:solidFill>
                  <a:schemeClr val="accent5">
                    <a:lumMod val="75000"/>
                  </a:schemeClr>
                </a:solidFill>
              </a:rPr>
              <a:t>Pafos</a:t>
            </a:r>
            <a:r>
              <a:rPr lang="ro-RO" sz="18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o-RO" sz="1800" b="1" dirty="0" err="1" smtClean="0">
                <a:solidFill>
                  <a:schemeClr val="accent5">
                    <a:lumMod val="75000"/>
                  </a:schemeClr>
                </a:solidFill>
              </a:rPr>
              <a:t>Cyprus</a:t>
            </a:r>
            <a:r>
              <a:rPr lang="ro-RO" sz="18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26</a:t>
            </a:r>
            <a:r>
              <a:rPr lang="en-US" sz="1800" b="1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 -30</a:t>
            </a:r>
            <a:r>
              <a:rPr lang="en-US" sz="1800" b="1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 NOVEMBER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2018</a:t>
            </a:r>
            <a:endParaRPr lang="ro-RO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1400" b="1" dirty="0" err="1" smtClean="0">
                <a:solidFill>
                  <a:schemeClr val="accent5">
                    <a:lumMod val="75000"/>
                  </a:schemeClr>
                </a:solidFill>
              </a:rPr>
              <a:t>Gymnasio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o-RO" sz="1400" b="1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en-US" sz="1400" b="1" dirty="0" err="1" smtClean="0">
                <a:solidFill>
                  <a:schemeClr val="accent5">
                    <a:lumMod val="75000"/>
                  </a:schemeClr>
                </a:solidFill>
              </a:rPr>
              <a:t>Agias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5">
                    <a:lumMod val="75000"/>
                  </a:schemeClr>
                </a:solidFill>
              </a:rPr>
              <a:t>Paraskevis</a:t>
            </a:r>
            <a:r>
              <a:rPr lang="ro-RO" sz="1400" b="1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5">
                    <a:lumMod val="75000"/>
                  </a:schemeClr>
                </a:solidFill>
              </a:rPr>
              <a:t>Geroskipou</a:t>
            </a:r>
            <a:r>
              <a:rPr lang="ro-RO" sz="14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en-US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asetăText 7"/>
          <p:cNvSpPr txBox="1"/>
          <p:nvPr/>
        </p:nvSpPr>
        <p:spPr>
          <a:xfrm>
            <a:off x="448732" y="1316844"/>
            <a:ext cx="3275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ro-RO" sz="2400" b="1" dirty="0" smtClean="0">
                <a:solidFill>
                  <a:srgbClr val="0070C0"/>
                </a:solidFill>
              </a:rPr>
              <a:t>„</a:t>
            </a:r>
            <a:r>
              <a:rPr lang="en-GB" sz="2400" b="1" dirty="0" smtClean="0">
                <a:solidFill>
                  <a:srgbClr val="0070C0"/>
                </a:solidFill>
              </a:rPr>
              <a:t>I Am Not a Target!</a:t>
            </a:r>
            <a:r>
              <a:rPr lang="ro-RO" sz="2400" b="1" dirty="0" smtClean="0">
                <a:solidFill>
                  <a:srgbClr val="0070C0"/>
                </a:solidFill>
              </a:rPr>
              <a:t>”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endParaRPr lang="ro-RO" b="1" i="1" dirty="0" smtClean="0">
              <a:solidFill>
                <a:srgbClr val="0070C0"/>
              </a:solidFill>
            </a:endParaRPr>
          </a:p>
          <a:p>
            <a:r>
              <a:rPr lang="en-US" b="1" i="1" dirty="0" smtClean="0">
                <a:solidFill>
                  <a:srgbClr val="0070C0"/>
                </a:solidFill>
              </a:rPr>
              <a:t>2018-1-RO01-KA229-049059</a:t>
            </a:r>
            <a:endParaRPr lang="ro-RO" dirty="0">
              <a:solidFill>
                <a:srgbClr val="0070C0"/>
              </a:solidFill>
            </a:endParaRPr>
          </a:p>
          <a:p>
            <a:endParaRPr lang="en-GB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I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68" y="453643"/>
            <a:ext cx="1968485" cy="959677"/>
          </a:xfrm>
          <a:prstGeom prst="rect">
            <a:avLst/>
          </a:prstGeom>
        </p:spPr>
      </p:pic>
      <p:pic>
        <p:nvPicPr>
          <p:cNvPr id="18" name="I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17" y="547475"/>
            <a:ext cx="2045304" cy="5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343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26420-CA22-2E49-966B-5209A54F6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21" r="9091" b="403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6797F9-497A-F046-9C35-6C4B9820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en-US" dirty="0"/>
              <a:t>    workshop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FB16C-84DB-A64A-B51B-CF735C12C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Emotional intelligence and socio-emotional learning</a:t>
            </a:r>
          </a:p>
          <a:p>
            <a:r>
              <a:rPr lang="en-US">
                <a:solidFill>
                  <a:schemeClr val="bg1"/>
                </a:solidFill>
              </a:rPr>
              <a:t>A flower with 15 petals has been constructed to focus on teaching process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0D62BC-A6AA-9042-8EEC-E15564D15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5672666"/>
            <a:ext cx="3060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8369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C72B-9564-D146-A176-50158E08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Wednesday 28</a:t>
            </a:r>
            <a:r>
              <a:rPr lang="en-US" baseline="30000" dirty="0"/>
              <a:t>TH</a:t>
            </a:r>
            <a:r>
              <a:rPr lang="en-US" dirty="0"/>
              <a:t>  November 2018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48D04A-B18A-4669-86FA-1F7C104C4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9397A-2248-0C48-BD14-E8A8314B2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84" b="-4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26AD-9B95-2E4D-9B4C-943609765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en-US" dirty="0"/>
              <a:t>Participants share experiences of bullying in schools  as base for the identification of some activities for bullying prevention in scholar environment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9BA7D-CC5D-6640-A0A6-0EBDDB43C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442" y="5565779"/>
            <a:ext cx="3060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86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20A4E-B840-FA4C-85D1-4823B59C4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28" r="9091" b="270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58F92C-765F-1146-AC82-178639EEE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en-US" dirty="0"/>
              <a:t>Workshop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535AB-637B-B04F-AEF5-1563C8D7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External partner Christos uses some very interactive and interesting strategies for reconstructing stereotypes around bullying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0D62BC-A6AA-9042-8EEC-E15564D15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3" y="5696132"/>
            <a:ext cx="3060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7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19D01B-E306-486F-A44A-E1BEE6B8C6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E7CBF-EE99-DB46-B76A-BFC5E7ED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Thursday 29</a:t>
            </a:r>
            <a:r>
              <a:rPr lang="en-US" baseline="30000">
                <a:solidFill>
                  <a:schemeClr val="accent1"/>
                </a:solidFill>
              </a:rPr>
              <a:t>th</a:t>
            </a:r>
            <a:r>
              <a:rPr lang="en-US">
                <a:solidFill>
                  <a:schemeClr val="accent1"/>
                </a:solidFill>
              </a:rPr>
              <a:t> November  2018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ECE2A1-BE02-45E8-80D2-40668675E1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B00F21-D7A1-4DBD-B786-86D98FF333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971E3D-EBA2-4F5A-BA90-F41CC7B480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CED36D-BAED-48CA-A871-F98A33054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DE20CCA-01A9-C741-A61B-B656C01139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399" b="-2"/>
          <a:stretch/>
        </p:blipFill>
        <p:spPr>
          <a:xfrm>
            <a:off x="448732" y="600075"/>
            <a:ext cx="3683001" cy="57753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95FD-A80D-A942-931B-74EBE5955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96533"/>
            <a:ext cx="7225074" cy="3962266"/>
          </a:xfrm>
        </p:spPr>
        <p:txBody>
          <a:bodyPr>
            <a:normAutofit/>
          </a:bodyPr>
          <a:lstStyle/>
          <a:p>
            <a:r>
              <a:rPr lang="en-US" dirty="0"/>
              <a:t>The teams present  their lyrics ,from the Wednesday morning,  and put them together</a:t>
            </a:r>
          </a:p>
          <a:p>
            <a:r>
              <a:rPr lang="en-US" dirty="0"/>
              <a:t>Discussion  about the creation of  </a:t>
            </a:r>
            <a:r>
              <a:rPr lang="en-US" dirty="0" err="1"/>
              <a:t>Kahoot</a:t>
            </a:r>
            <a:r>
              <a:rPr lang="en-US" dirty="0"/>
              <a:t> quiz of </a:t>
            </a:r>
            <a:r>
              <a:rPr lang="en-US" dirty="0" err="1"/>
              <a:t>Kahoot</a:t>
            </a:r>
            <a:r>
              <a:rPr lang="en-US" dirty="0"/>
              <a:t>  platform  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4E4D80-195F-F64E-A02B-C7E32BCAC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099" y="5716848"/>
            <a:ext cx="3060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6E80FF-5363-4EBB-97FF-C84D9EA357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1"/>
            <a:ext cx="12191999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19E46E-5263-4C6C-A732-9633475D90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38174"/>
            <a:ext cx="3705323" cy="5762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12411-F8D3-7149-B695-99F80A08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en-US" dirty="0"/>
              <a:t>A trip to Nicosia	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3E0626-6A9F-400F-9C6C-BDED169129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47DC32-8EA1-434F-BB8A-E6CDA90BC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12DDC2-F706-47ED-B95F-79213E2D0A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0CDA2-85CF-7E49-8DCB-129410825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182" y="780711"/>
            <a:ext cx="3247155" cy="216747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FAE0A1E-0F18-4974-802F-0E6AE1F55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1923" y="654222"/>
            <a:ext cx="3702878" cy="24378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63D78D-94AF-7E49-A41C-6FFEE0F84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827" y="810506"/>
            <a:ext cx="3400442" cy="212527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372E1CD-CBE8-4674-A9FE-54B4AC851D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39" y="654222"/>
            <a:ext cx="3702878" cy="24378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0D7D0-FCAD-AC48-BFEB-455C855B3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3425295"/>
            <a:ext cx="6864154" cy="2800477"/>
          </a:xfrm>
        </p:spPr>
        <p:txBody>
          <a:bodyPr>
            <a:normAutofit/>
          </a:bodyPr>
          <a:lstStyle/>
          <a:p>
            <a:r>
              <a:rPr lang="en-US" dirty="0"/>
              <a:t>A city that will reward visitors in search of  something different </a:t>
            </a:r>
          </a:p>
          <a:p>
            <a:r>
              <a:rPr lang="en-US" dirty="0"/>
              <a:t>One can be charmed by the manner in which past and present have seamlessly fused together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B845CC-B1C5-DC40-BA2A-739ABF9E3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569" y="5713963"/>
            <a:ext cx="3060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5729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GB" dirty="0"/>
              <a:t>FRIDAY 30</a:t>
            </a:r>
            <a:r>
              <a:rPr lang="en-GB" baseline="30000" dirty="0"/>
              <a:t>th</a:t>
            </a:r>
            <a:r>
              <a:rPr lang="en-GB" dirty="0"/>
              <a:t>    NOVEMBER  2018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/>
          </a:bodyPr>
          <a:lstStyle/>
          <a:p>
            <a:r>
              <a:rPr lang="en-GB" dirty="0"/>
              <a:t>Workshop 5: Learning design and creation of e-learning instruments.</a:t>
            </a:r>
          </a:p>
          <a:p>
            <a:r>
              <a:rPr lang="en-GB" dirty="0"/>
              <a:t>Participants share </a:t>
            </a:r>
            <a:r>
              <a:rPr lang="en-GB" dirty="0" err="1"/>
              <a:t>kahoot</a:t>
            </a:r>
            <a:r>
              <a:rPr lang="en-GB" dirty="0"/>
              <a:t> quizzes  and play parts.</a:t>
            </a:r>
          </a:p>
          <a:p>
            <a:r>
              <a:rPr lang="en-GB" dirty="0"/>
              <a:t>Workshop 6: Dr  Olga </a:t>
            </a:r>
            <a:r>
              <a:rPr lang="en-GB" dirty="0" err="1"/>
              <a:t>Koundouri</a:t>
            </a:r>
            <a:r>
              <a:rPr lang="en-GB" dirty="0"/>
              <a:t>  presents more details about VISC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84F74-FDD0-644D-BCA0-8451B1463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33" r="3" b="263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C87869-4C82-224C-8EDD-420D6FB00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567" y="5715000"/>
            <a:ext cx="3060700" cy="660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CFB7F65-9106-4CAB-B5F1-B6B1476E70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F34C45-C0BB-7946-8755-75BEC508E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12" r="-2" b="13563"/>
          <a:stretch/>
        </p:blipFill>
        <p:spPr>
          <a:xfrm>
            <a:off x="446533" y="641102"/>
            <a:ext cx="3703322" cy="346590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A46084B-0DB4-4217-8429-5BB07C7130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3" y="453643"/>
            <a:ext cx="11298934" cy="5936922"/>
            <a:chOff x="446533" y="453643"/>
            <a:chExt cx="11298934" cy="593692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96A87B-A6AF-49F9-A35C-DBCD32934F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0996FEB-A7FD-41B5-AC7B-E2ED8B7623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F9DE51B-4C99-46DA-BAA8-AFBACAA90C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F3AC5DB-7693-457F-ACCC-7E0B50B989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983A83-5663-B84F-A8D4-1E0E74A3E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334837"/>
            <a:ext cx="10993549" cy="1140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4787-2C33-9041-BEE0-6D4C4094E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5475712"/>
            <a:ext cx="10993546" cy="590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rgbClr val="FFFFFF"/>
                </a:solidFill>
              </a:rPr>
              <a:t>The meeting ends with a farewell dinner at the hotel!!!!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24C65-BAD8-664B-957B-9E1CD05C9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862"/>
          <a:stretch/>
        </p:blipFill>
        <p:spPr>
          <a:xfrm>
            <a:off x="4241831" y="641102"/>
            <a:ext cx="3703320" cy="3465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7BF7A5-FCAC-B047-8295-F9575AB1C2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012" r="-2" b="13262"/>
          <a:stretch/>
        </p:blipFill>
        <p:spPr>
          <a:xfrm>
            <a:off x="8037125" y="641074"/>
            <a:ext cx="3703322" cy="34659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0D62BC-A6AA-9042-8EEC-E15564D15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436" y="5696132"/>
            <a:ext cx="3060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 smtClean="0"/>
              <a:t>Disclaimer</a:t>
            </a:r>
            <a:endParaRPr lang="en-GB" dirty="0"/>
          </a:p>
        </p:txBody>
      </p:sp>
      <p:sp>
        <p:nvSpPr>
          <p:cNvPr id="3" name="CasetăText 2"/>
          <p:cNvSpPr txBox="1"/>
          <p:nvPr/>
        </p:nvSpPr>
        <p:spPr>
          <a:xfrm>
            <a:off x="457200" y="2626822"/>
            <a:ext cx="109478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/>
              <a:t>This material it is produced with the </a:t>
            </a:r>
            <a:r>
              <a:rPr lang="en-GB" sz="3200" dirty="0" smtClean="0"/>
              <a:t>financial</a:t>
            </a:r>
            <a:r>
              <a:rPr lang="ro-RO" sz="3200" dirty="0" smtClean="0"/>
              <a:t> </a:t>
            </a:r>
            <a:r>
              <a:rPr lang="en-GB" sz="3200" dirty="0" smtClean="0"/>
              <a:t>support </a:t>
            </a:r>
            <a:r>
              <a:rPr lang="en-GB" sz="3200" dirty="0"/>
              <a:t>of European </a:t>
            </a:r>
            <a:r>
              <a:rPr lang="en-GB" sz="3200" dirty="0" smtClean="0"/>
              <a:t>Commission </a:t>
            </a:r>
            <a:r>
              <a:rPr lang="en-GB" sz="3200" dirty="0"/>
              <a:t>and Erasmus</a:t>
            </a:r>
            <a:r>
              <a:rPr lang="en-GB" sz="3200" dirty="0" smtClean="0"/>
              <a:t>+</a:t>
            </a:r>
            <a:r>
              <a:rPr lang="ro-RO" sz="3200" dirty="0" smtClean="0"/>
              <a:t> </a:t>
            </a:r>
            <a:r>
              <a:rPr lang="en-GB" sz="3200" dirty="0" smtClean="0"/>
              <a:t>program</a:t>
            </a:r>
            <a:r>
              <a:rPr lang="en-GB" sz="3200" dirty="0"/>
              <a:t>. Its content (text, photos, videos) does </a:t>
            </a:r>
            <a:r>
              <a:rPr lang="en-GB" sz="3200" dirty="0" smtClean="0"/>
              <a:t>not</a:t>
            </a:r>
            <a:r>
              <a:rPr lang="ro-RO" sz="3200" dirty="0" smtClean="0"/>
              <a:t> </a:t>
            </a:r>
            <a:r>
              <a:rPr lang="en-GB" sz="3200" dirty="0" smtClean="0"/>
              <a:t>reflect </a:t>
            </a:r>
            <a:r>
              <a:rPr lang="en-GB" sz="3200" dirty="0"/>
              <a:t>the official opinion of the Program Operator</a:t>
            </a:r>
            <a:r>
              <a:rPr lang="en-GB" sz="3200" dirty="0" smtClean="0"/>
              <a:t>,</a:t>
            </a:r>
            <a:r>
              <a:rPr lang="ro-RO" sz="3200" dirty="0" smtClean="0"/>
              <a:t> </a:t>
            </a:r>
            <a:r>
              <a:rPr lang="en-GB" sz="3200" dirty="0" smtClean="0"/>
              <a:t>the </a:t>
            </a:r>
            <a:r>
              <a:rPr lang="en-GB" sz="3200" dirty="0"/>
              <a:t>National Contact Point or European </a:t>
            </a:r>
            <a:r>
              <a:rPr lang="en-GB" sz="3200" dirty="0" smtClean="0"/>
              <a:t>Commission.</a:t>
            </a:r>
            <a:r>
              <a:rPr lang="ro-RO" sz="3200" dirty="0" smtClean="0"/>
              <a:t> </a:t>
            </a:r>
            <a:r>
              <a:rPr lang="en-GB" sz="3200" dirty="0" smtClean="0"/>
              <a:t>Information </a:t>
            </a:r>
            <a:r>
              <a:rPr lang="en-GB" sz="3200" dirty="0"/>
              <a:t>and opinions which are here expressed</a:t>
            </a:r>
          </a:p>
          <a:p>
            <a:pPr algn="just"/>
            <a:r>
              <a:rPr lang="en-GB" sz="3200" dirty="0"/>
              <a:t>are the exclusive </a:t>
            </a:r>
            <a:r>
              <a:rPr lang="en-GB" sz="3200" dirty="0" smtClean="0"/>
              <a:t>responsibility </a:t>
            </a:r>
            <a:r>
              <a:rPr lang="en-GB" sz="3200" dirty="0"/>
              <a:t>of the author/s.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D62BC-A6AA-9042-8EEC-E15564D15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805" y="6197600"/>
            <a:ext cx="3060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8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346E34E1-B02F-482E-89F3-EBE25579B7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18CB569-04D1-48E8-B481-E5ED932322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4903E36-6DF4-4139-9B9A-3E7B71025B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B39F387-8D08-4ACA-9F1D-F614E3A225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48DAC0EA-91CD-4017-A762-64A68A26A3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764F57-6F3F-4547-AF88-59E669681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84" r="15624" b="-4"/>
          <a:stretch/>
        </p:blipFill>
        <p:spPr>
          <a:xfrm>
            <a:off x="446528" y="641102"/>
            <a:ext cx="3703322" cy="3465902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3CD3480-DA05-4563-935E-B572B8A67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5936922"/>
            <a:chOff x="446534" y="453643"/>
            <a:chExt cx="11298933" cy="5936922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B31C5AC-46B8-4468-8E71-86196F4CB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199467"/>
              <a:ext cx="7497730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64C0DB6-513F-4A06-818E-BAF03302C2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AD5821E-FF65-417A-92E8-8996839006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976EE177-E2B3-4BA7-80D0-9C363873E3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918964-5484-9045-B2BC-3CBAC84C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334837"/>
            <a:ext cx="7228412" cy="1140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ICE BREAKING SESSION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2831B-E5A4-474E-B9FD-DC020F2F9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5475712"/>
            <a:ext cx="7228410" cy="590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rgbClr val="FFFFFF"/>
                </a:solidFill>
              </a:rPr>
              <a:t>Welcome meeting in the school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EC0C1-546B-3C49-BFD7-DD3D46B8E6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00" r="7407" b="-4"/>
          <a:stretch/>
        </p:blipFill>
        <p:spPr>
          <a:xfrm>
            <a:off x="4240937" y="641102"/>
            <a:ext cx="3703322" cy="34659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64BB2C-FE7D-B34C-A28E-E9975628B1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15" r="15810" b="-4"/>
          <a:stretch/>
        </p:blipFill>
        <p:spPr>
          <a:xfrm>
            <a:off x="8036245" y="641102"/>
            <a:ext cx="3702435" cy="34659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6C21E1-0642-9949-8E8C-6F4A03EFDE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28" r="-1" b="-1"/>
          <a:stretch/>
        </p:blipFill>
        <p:spPr>
          <a:xfrm>
            <a:off x="8035356" y="4195909"/>
            <a:ext cx="3702435" cy="21946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681E8D-DD2C-EF43-984B-85E56D33A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559" y="5711581"/>
            <a:ext cx="3060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788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CFB7F65-9106-4CAB-B5F1-B6B1476E70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0B74FE-4D97-B146-8EA1-F60F8419B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6151" r="22257" b="-4"/>
          <a:stretch/>
        </p:blipFill>
        <p:spPr>
          <a:xfrm>
            <a:off x="446533" y="641102"/>
            <a:ext cx="3703322" cy="346590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DA46084B-0DB4-4217-8429-5BB07C7130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3" y="453643"/>
            <a:ext cx="11298934" cy="5936922"/>
            <a:chOff x="446533" y="453643"/>
            <a:chExt cx="11298934" cy="593692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C96A87B-A6AF-49F9-A35C-DBCD32934F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0996FEB-A7FD-41B5-AC7B-E2ED8B7623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F9DE51B-4C99-46DA-BAA8-AFBACAA90C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F3AC5DB-7693-457F-ACCC-7E0B50B989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044A0E-6146-1E41-9F2C-3AF38816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5" y="4334837"/>
            <a:ext cx="10993549" cy="114087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Erasmus friends have been informed about the school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62D5D-50A1-C84A-BF76-A91104F0E2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70" r="-1" b="7327"/>
          <a:stretch/>
        </p:blipFill>
        <p:spPr>
          <a:xfrm>
            <a:off x="4241830" y="641102"/>
            <a:ext cx="7496845" cy="34659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681E8D-DD2C-EF43-984B-85E56D33A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700" y="5709429"/>
            <a:ext cx="3060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906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45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B2C2501-B64D-4866-AF9F-64F65F7CC5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60"/>
            <a:ext cx="477254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74BB01-4D6C-1D45-ABBE-817B74CBD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00" r="-1" b="16993"/>
          <a:stretch/>
        </p:blipFill>
        <p:spPr>
          <a:xfrm>
            <a:off x="20" y="10"/>
            <a:ext cx="4544548" cy="4219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E69AB4-C606-0240-91F8-FA9C4B7FA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2" r="-1" b="-1"/>
          <a:stretch/>
        </p:blipFill>
        <p:spPr>
          <a:xfrm>
            <a:off x="4628829" y="10"/>
            <a:ext cx="7563171" cy="426694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B496DDB9-0BC9-40CD-B3AE-B57DC71D74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F77FE-C8F7-0B48-A53F-6F2370665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842" y="4571122"/>
            <a:ext cx="6591957" cy="10379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FFFFFF"/>
                </a:solidFill>
              </a:rPr>
              <a:t>Working program with photo hunting rules </a:t>
            </a:r>
          </a:p>
        </p:txBody>
      </p:sp>
      <p:sp>
        <p:nvSpPr>
          <p:cNvPr id="61" name="Rectangle 57">
            <a:extLst>
              <a:ext uri="{FF2B5EF4-FFF2-40B4-BE49-F238E27FC236}">
                <a16:creationId xmlns:a16="http://schemas.microsoft.com/office/drawing/2014/main" id="{03F4845B-54A6-46F4-B0A0-95B580A9F9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5326" y="4220158"/>
            <a:ext cx="7689094" cy="90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6E309F-2F25-C743-BDA7-9D0FCC115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-3" b="15710"/>
          <a:stretch/>
        </p:blipFill>
        <p:spPr>
          <a:xfrm>
            <a:off x="20" y="4310260"/>
            <a:ext cx="4544548" cy="2547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681E8D-DD2C-EF43-984B-85E56D33A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1300" y="6197600"/>
            <a:ext cx="3060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787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B322E-34C4-40A4-91E5-53D60DE97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8E36F82-D563-4270-AD14-9DAD4BE223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3475915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Geroskipou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village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D0A6E8-45CE-4F94-B6F3-6618436476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86C76C-7C36-49CD-B1FB-3934C4E6D1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F61F7D-0AFB-4017-959A-667C4EEF37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2180496"/>
            <a:ext cx="3475915" cy="36783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cap="all">
                <a:solidFill>
                  <a:schemeClr val="tx1"/>
                </a:solidFill>
              </a:rPr>
              <a:t>Guided tour in the center of the village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995E9-D823-A845-BF33-498A1BDD6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83" r="-1" b="17952"/>
          <a:stretch/>
        </p:blipFill>
        <p:spPr>
          <a:xfrm>
            <a:off x="4241819" y="628650"/>
            <a:ext cx="7503638" cy="3520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9D2CEA-A34B-F34D-80AA-A692B3729B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5" r="2" b="19368"/>
          <a:stretch/>
        </p:blipFill>
        <p:spPr>
          <a:xfrm>
            <a:off x="4245215" y="4233673"/>
            <a:ext cx="3699935" cy="2140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127665-DB05-6E4F-B514-BE160348A1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16" r="5" b="5"/>
          <a:stretch/>
        </p:blipFill>
        <p:spPr>
          <a:xfrm>
            <a:off x="8045236" y="4233672"/>
            <a:ext cx="3700115" cy="21402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681E8D-DD2C-EF43-984B-85E56D33A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84" y="5697999"/>
            <a:ext cx="3060700" cy="660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A6CFD-F003-C649-9F8C-562BA823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AFTERNOON activity -</a:t>
            </a:r>
            <a:r>
              <a:rPr lang="en-US" dirty="0" err="1"/>
              <a:t>visc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CAFEC-9029-F04A-A5CE-DBEAE40DD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good practices from Cyprus- the socioecological anti-bullying program “</a:t>
            </a:r>
            <a:r>
              <a:rPr lang="en-US" dirty="0" err="1"/>
              <a:t>ViSC</a:t>
            </a:r>
            <a:r>
              <a:rPr lang="en-US" dirty="0"/>
              <a:t>- Together Against Violence”- presenting the design and results of the project at national and local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D62BC-A6AA-9042-8EEC-E15564D15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107" y="5993139"/>
            <a:ext cx="3060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303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FFF4-0C7E-1B4D-9C6F-0F78F5CF3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TUESDAY 27</a:t>
            </a:r>
            <a:r>
              <a:rPr lang="en-GB" baseline="30000" dirty="0"/>
              <a:t>TH</a:t>
            </a:r>
            <a:r>
              <a:rPr lang="en-GB" dirty="0"/>
              <a:t> NOVEMBER  2018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4C818F-FD48-7A49-A520-612BCEDD1960}"/>
              </a:ext>
            </a:extLst>
          </p:cNvPr>
          <p:cNvSpPr txBox="1">
            <a:spLocks/>
          </p:cNvSpPr>
          <p:nvPr/>
        </p:nvSpPr>
        <p:spPr>
          <a:xfrm>
            <a:off x="449579" y="2180496"/>
            <a:ext cx="11292840" cy="42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guided tour to Kato </a:t>
            </a:r>
            <a:r>
              <a:rPr lang="en-US" dirty="0" err="1"/>
              <a:t>Paphos</a:t>
            </a:r>
            <a:endParaRPr lang="en-US" dirty="0"/>
          </a:p>
          <a:p>
            <a:r>
              <a:rPr lang="en-GB" dirty="0"/>
              <a:t>A quest notice the multicultural context of </a:t>
            </a:r>
            <a:r>
              <a:rPr lang="en-GB" dirty="0" err="1"/>
              <a:t>paphos</a:t>
            </a:r>
            <a:endParaRPr lang="en-GB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DF1A626-4B04-DB4D-8377-EE0E81CC7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3515" y="2180496"/>
            <a:ext cx="2737293" cy="3678238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BA564B-7E08-4640-9BC4-CC081E582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047" y="2250503"/>
            <a:ext cx="2617572" cy="21468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D2F82B-EE6F-294D-8165-E0EF49197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222" y="2250503"/>
            <a:ext cx="2605682" cy="3644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0D62BC-A6AA-9042-8EEC-E15564D15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108" y="6055096"/>
            <a:ext cx="3060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255809-DE99-A940-AD09-61F09F65F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50" r="9090" b="239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F0FFF4-0C7E-1B4D-9C6F-0F78F5CF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en-US" dirty="0"/>
              <a:t>AFTERNOON  </a:t>
            </a:r>
            <a:r>
              <a:rPr lang="en-US" dirty="0" err="1"/>
              <a:t>workshopS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911CC-4399-FA4B-BE65-E58CBEC71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Workshop1:     The Cyprus coordinator identifies how diversity affects the classroom 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0D62BC-A6AA-9042-8EEC-E15564D15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67" y="5672666"/>
            <a:ext cx="3060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2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110" y="2052084"/>
            <a:ext cx="3033249" cy="3856229"/>
          </a:xfrm>
        </p:spPr>
        <p:txBody>
          <a:bodyPr anchor="t">
            <a:normAutofit/>
          </a:bodyPr>
          <a:lstStyle/>
          <a:p>
            <a:r>
              <a:rPr lang="en-GB" sz="1600" dirty="0">
                <a:solidFill>
                  <a:srgbClr val="FFFFFF"/>
                </a:solidFill>
              </a:rPr>
              <a:t>Workshop 2:  Diversity and internationalization in scholar environment </a:t>
            </a:r>
          </a:p>
          <a:p>
            <a:r>
              <a:rPr lang="en-GB" sz="1600" dirty="0">
                <a:solidFill>
                  <a:srgbClr val="FFFFFF"/>
                </a:solidFill>
              </a:rPr>
              <a:t> Strategies for integrating and including diversity in the classroom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E5C91-3840-45CD-9550-6827663152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5034" y="619125"/>
            <a:ext cx="7499291" cy="560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E147C1-ECD0-0F4B-996F-63AEE3B4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490" y="948413"/>
            <a:ext cx="3695125" cy="495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0D62BC-A6AA-9042-8EEC-E15564D15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805" y="6026332"/>
            <a:ext cx="3060700" cy="660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381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Gill Sans MT</vt:lpstr>
      <vt:lpstr>Wingdings 2</vt:lpstr>
      <vt:lpstr>Dividend</vt:lpstr>
      <vt:lpstr>Short-term joint staff training- BULLYING LEAVES BRUISES INSIDE</vt:lpstr>
      <vt:lpstr>ICE BREAKING SESSION </vt:lpstr>
      <vt:lpstr>Erasmus friends have been informed about the school life</vt:lpstr>
      <vt:lpstr>Working program with photo hunting rules </vt:lpstr>
      <vt:lpstr>Geroskipou village</vt:lpstr>
      <vt:lpstr>AFTERNOON activity -visc</vt:lpstr>
      <vt:lpstr>TUESDAY 27TH NOVEMBER  2018</vt:lpstr>
      <vt:lpstr>AFTERNOON  workshopS</vt:lpstr>
      <vt:lpstr>PowerPoint Presentation</vt:lpstr>
      <vt:lpstr>    workshop 3</vt:lpstr>
      <vt:lpstr>Wednesday 28TH  November 2018</vt:lpstr>
      <vt:lpstr>Workshop 4</vt:lpstr>
      <vt:lpstr>Thursday 29th November  2018</vt:lpstr>
      <vt:lpstr>A trip to Nicosia </vt:lpstr>
      <vt:lpstr>FRIDAY 30th    NOVEMBER  2018 </vt:lpstr>
      <vt:lpstr> </vt:lpstr>
      <vt:lpstr>Disclaimer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CYPRUS MOBILITY</dc:title>
  <dc:creator>Microsoft Office User</dc:creator>
  <cp:lastModifiedBy>profesor</cp:lastModifiedBy>
  <cp:revision>27</cp:revision>
  <dcterms:created xsi:type="dcterms:W3CDTF">2018-12-07T19:10:09Z</dcterms:created>
  <dcterms:modified xsi:type="dcterms:W3CDTF">2018-12-13T07:00:45Z</dcterms:modified>
</cp:coreProperties>
</file>